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7"/>
  </p:notesMasterIdLst>
  <p:handoutMasterIdLst>
    <p:handoutMasterId r:id="rId18"/>
  </p:handoutMasterIdLst>
  <p:sldIdLst>
    <p:sldId id="386" r:id="rId2"/>
    <p:sldId id="356" r:id="rId3"/>
    <p:sldId id="372" r:id="rId4"/>
    <p:sldId id="384" r:id="rId5"/>
    <p:sldId id="389" r:id="rId6"/>
    <p:sldId id="387" r:id="rId7"/>
    <p:sldId id="376" r:id="rId8"/>
    <p:sldId id="377" r:id="rId9"/>
    <p:sldId id="388" r:id="rId10"/>
    <p:sldId id="390" r:id="rId11"/>
    <p:sldId id="391" r:id="rId12"/>
    <p:sldId id="392" r:id="rId13"/>
    <p:sldId id="393" r:id="rId14"/>
    <p:sldId id="394" r:id="rId15"/>
    <p:sldId id="375" r:id="rId16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r" rtl="0" fontAlgn="base">
      <a:spcBef>
        <a:spcPct val="50000"/>
      </a:spcBef>
      <a:spcAft>
        <a:spcPct val="0"/>
      </a:spcAft>
      <a:defRPr sz="2400" kern="1200">
        <a:solidFill>
          <a:srgbClr val="000099"/>
        </a:solidFill>
        <a:latin typeface="Times New Roman" pitchFamily="18" charset="0"/>
        <a:ea typeface="+mn-ea"/>
        <a:cs typeface="+mn-cs"/>
      </a:defRPr>
    </a:lvl1pPr>
    <a:lvl2pPr marL="457200" algn="r" rtl="0" fontAlgn="base">
      <a:spcBef>
        <a:spcPct val="50000"/>
      </a:spcBef>
      <a:spcAft>
        <a:spcPct val="0"/>
      </a:spcAft>
      <a:defRPr sz="2400" kern="1200">
        <a:solidFill>
          <a:srgbClr val="000099"/>
        </a:solidFill>
        <a:latin typeface="Times New Roman" pitchFamily="18" charset="0"/>
        <a:ea typeface="+mn-ea"/>
        <a:cs typeface="+mn-cs"/>
      </a:defRPr>
    </a:lvl2pPr>
    <a:lvl3pPr marL="914400" algn="r" rtl="0" fontAlgn="base">
      <a:spcBef>
        <a:spcPct val="50000"/>
      </a:spcBef>
      <a:spcAft>
        <a:spcPct val="0"/>
      </a:spcAft>
      <a:defRPr sz="2400" kern="1200">
        <a:solidFill>
          <a:srgbClr val="000099"/>
        </a:solidFill>
        <a:latin typeface="Times New Roman" pitchFamily="18" charset="0"/>
        <a:ea typeface="+mn-ea"/>
        <a:cs typeface="+mn-cs"/>
      </a:defRPr>
    </a:lvl3pPr>
    <a:lvl4pPr marL="1371600" algn="r" rtl="0" fontAlgn="base">
      <a:spcBef>
        <a:spcPct val="50000"/>
      </a:spcBef>
      <a:spcAft>
        <a:spcPct val="0"/>
      </a:spcAft>
      <a:defRPr sz="2400" kern="1200">
        <a:solidFill>
          <a:srgbClr val="000099"/>
        </a:solidFill>
        <a:latin typeface="Times New Roman" pitchFamily="18" charset="0"/>
        <a:ea typeface="+mn-ea"/>
        <a:cs typeface="+mn-cs"/>
      </a:defRPr>
    </a:lvl4pPr>
    <a:lvl5pPr marL="1828800" algn="r" rtl="0" fontAlgn="base">
      <a:spcBef>
        <a:spcPct val="50000"/>
      </a:spcBef>
      <a:spcAft>
        <a:spcPct val="0"/>
      </a:spcAft>
      <a:defRPr sz="2400" kern="1200">
        <a:solidFill>
          <a:srgbClr val="000099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99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99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99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99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FF9900"/>
    <a:srgbClr val="009900"/>
    <a:srgbClr val="000099"/>
    <a:srgbClr val="CCFFFF"/>
    <a:srgbClr val="FFFF99"/>
    <a:srgbClr val="FF00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85" autoAdjust="0"/>
    <p:restoredTop sz="91800" autoAdjust="0"/>
  </p:normalViewPr>
  <p:slideViewPr>
    <p:cSldViewPr>
      <p:cViewPr>
        <p:scale>
          <a:sx n="100" d="100"/>
          <a:sy n="100" d="100"/>
        </p:scale>
        <p:origin x="-60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906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6ADDFE2C-CF91-4EA6-B5B0-CAA00D162D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19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89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9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9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89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4A12B3A1-3604-4A0C-8FF6-EA577A6543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563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5F55F-3708-440F-976E-F565B2BDC5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084F-73C0-4D2A-BCA8-21666A7E72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5D0C3-3C01-4D11-8A48-BB9EB2CA04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C6BC3EA-BD51-4E69-9DDF-CC4127DE1F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4520863-CA40-4F36-97C8-03DDC0D489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0C3A7-B7AF-48DF-902D-AA7CB9396A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A357-5127-4D4A-B71F-7D28A5BE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A052A-CB89-43C0-9755-6AF91BFD28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B5EB-DA7F-4C0E-B21C-90129DE930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B81B4-B319-4872-99AB-16A4B334D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094C-5935-49A9-917E-A27879903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EA54-5D00-4BC5-B614-D28FEC7AD0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82317-339A-469F-A74E-5E8C5E27DE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53F9F8F-BBC6-422E-9F1A-E63BE9BE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4" r:id="rId13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4.png"/><Relationship Id="rId7" Type="http://schemas.openxmlformats.org/officeDocument/2006/relationships/image" Target="../media/image1.gi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gif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gif"/><Relationship Id="rId4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gif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gi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0.pn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4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10" Type="http://schemas.openxmlformats.org/officeDocument/2006/relationships/image" Target="../media/image17.pn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vi-VN" sz="4000" b="1" dirty="0" smtClean="0">
                <a:solidFill>
                  <a:schemeClr val="accent4">
                    <a:lumMod val="50000"/>
                  </a:schemeClr>
                </a:solidFill>
              </a:rPr>
              <a:t>BÀI</a:t>
            </a:r>
            <a:r>
              <a:rPr lang="en-US" sz="4000" b="1" dirty="0" smtClean="0">
                <a:solidFill>
                  <a:schemeClr val="accent4">
                    <a:lumMod val="50000"/>
                  </a:schemeClr>
                </a:solidFill>
              </a:rPr>
              <a:t> 2: HÀM SỐ BẬC NHẤT</a:t>
            </a:r>
            <a:endParaRPr lang="en-US" sz="4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6" name="Picture 17" descr="book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15240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9"/>
          <p:cNvSpPr>
            <a:spLocks noChangeArrowheads="1" noChangeShapeType="1" noTextEdit="1"/>
          </p:cNvSpPr>
          <p:nvPr/>
        </p:nvSpPr>
        <p:spPr bwMode="auto">
          <a:xfrm>
            <a:off x="762000" y="1371600"/>
            <a:ext cx="7972425" cy="4343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7200" b="1" kern="10" dirty="0">
              <a:ln w="9525">
                <a:solidFill>
                  <a:srgbClr val="CC00FF"/>
                </a:solidFill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  <p:pic>
        <p:nvPicPr>
          <p:cNvPr id="9" name="Picture 8" descr="blumen-pflanzen08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3581400"/>
            <a:ext cx="22288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334000" y="5410200"/>
            <a:ext cx="381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3200" dirty="0" smtClean="0">
                <a:solidFill>
                  <a:srgbClr val="7030A0"/>
                </a:solidFill>
              </a:rPr>
              <a:t>GV: Nguyễn Thị Huê</a:t>
            </a:r>
          </a:p>
          <a:p>
            <a:pPr algn="l"/>
            <a:r>
              <a:rPr lang="vi-VN" sz="3200" smtClean="0">
                <a:solidFill>
                  <a:srgbClr val="7030A0"/>
                </a:solidFill>
              </a:rPr>
              <a:t>Môn:  </a:t>
            </a:r>
            <a:r>
              <a:rPr lang="vi-VN" sz="3200">
                <a:solidFill>
                  <a:srgbClr val="7030A0"/>
                </a:solidFill>
              </a:rPr>
              <a:t>T</a:t>
            </a:r>
            <a:r>
              <a:rPr lang="vi-VN" sz="3200" smtClean="0">
                <a:solidFill>
                  <a:srgbClr val="7030A0"/>
                </a:solidFill>
              </a:rPr>
              <a:t>oán 9 (số học)</a:t>
            </a:r>
            <a:endParaRPr lang="en-US" sz="3200" dirty="0">
              <a:solidFill>
                <a:srgbClr val="7030A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3813" y="-19050"/>
            <a:ext cx="1277938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29538" y="5484813"/>
            <a:ext cx="1277937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32544" y="5476081"/>
            <a:ext cx="1277938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1250" y="6276975"/>
            <a:ext cx="609600" cy="457200"/>
          </a:xfrm>
          <a:prstGeom prst="rect">
            <a:avLst/>
          </a:prstGeom>
          <a:noFill/>
        </p:spPr>
      </p:pic>
      <p:pic>
        <p:nvPicPr>
          <p:cNvPr id="10" name="Picture 11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20850" y="6276975"/>
            <a:ext cx="609600" cy="457200"/>
          </a:xfrm>
          <a:prstGeom prst="rect">
            <a:avLst/>
          </a:prstGeom>
          <a:noFill/>
        </p:spPr>
      </p:pic>
      <p:pic>
        <p:nvPicPr>
          <p:cNvPr id="11" name="Picture 12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54250" y="6276975"/>
            <a:ext cx="609600" cy="457200"/>
          </a:xfrm>
          <a:prstGeom prst="rect">
            <a:avLst/>
          </a:prstGeom>
          <a:noFill/>
        </p:spPr>
      </p:pic>
      <p:pic>
        <p:nvPicPr>
          <p:cNvPr id="12" name="Picture 13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63850" y="6276975"/>
            <a:ext cx="609600" cy="457200"/>
          </a:xfrm>
          <a:prstGeom prst="rect">
            <a:avLst/>
          </a:prstGeom>
          <a:noFill/>
        </p:spPr>
      </p:pic>
      <p:pic>
        <p:nvPicPr>
          <p:cNvPr id="13" name="Picture 14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7250" y="6276975"/>
            <a:ext cx="609600" cy="457200"/>
          </a:xfrm>
          <a:prstGeom prst="rect">
            <a:avLst/>
          </a:prstGeom>
          <a:noFill/>
        </p:spPr>
      </p:pic>
      <p:pic>
        <p:nvPicPr>
          <p:cNvPr id="14" name="Picture 15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6850" y="6276975"/>
            <a:ext cx="609600" cy="457200"/>
          </a:xfrm>
          <a:prstGeom prst="rect">
            <a:avLst/>
          </a:prstGeom>
          <a:noFill/>
        </p:spPr>
      </p:pic>
      <p:pic>
        <p:nvPicPr>
          <p:cNvPr id="15" name="Picture 16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40250" y="6276975"/>
            <a:ext cx="609600" cy="457200"/>
          </a:xfrm>
          <a:prstGeom prst="rect">
            <a:avLst/>
          </a:prstGeom>
          <a:noFill/>
        </p:spPr>
      </p:pic>
      <p:pic>
        <p:nvPicPr>
          <p:cNvPr id="16" name="Picture 17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9850" y="6276975"/>
            <a:ext cx="609600" cy="457200"/>
          </a:xfrm>
          <a:prstGeom prst="rect">
            <a:avLst/>
          </a:prstGeom>
          <a:noFill/>
        </p:spPr>
      </p:pic>
      <p:pic>
        <p:nvPicPr>
          <p:cNvPr id="17" name="Picture 18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83250" y="6276975"/>
            <a:ext cx="609600" cy="457200"/>
          </a:xfrm>
          <a:prstGeom prst="rect">
            <a:avLst/>
          </a:prstGeom>
          <a:noFill/>
        </p:spPr>
      </p:pic>
      <p:pic>
        <p:nvPicPr>
          <p:cNvPr id="18" name="Picture 19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2850" y="6276975"/>
            <a:ext cx="609600" cy="457200"/>
          </a:xfrm>
          <a:prstGeom prst="rect">
            <a:avLst/>
          </a:prstGeom>
          <a:noFill/>
        </p:spPr>
      </p:pic>
      <p:pic>
        <p:nvPicPr>
          <p:cNvPr id="19" name="Picture 20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26250" y="6276975"/>
            <a:ext cx="609600" cy="457200"/>
          </a:xfrm>
          <a:prstGeom prst="rect">
            <a:avLst/>
          </a:prstGeom>
          <a:noFill/>
        </p:spPr>
      </p:pic>
      <p:pic>
        <p:nvPicPr>
          <p:cNvPr id="20" name="Picture 21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6488" y="6276975"/>
            <a:ext cx="609600" cy="457200"/>
          </a:xfrm>
          <a:prstGeom prst="rect">
            <a:avLst/>
          </a:prstGeom>
          <a:noFill/>
        </p:spPr>
      </p:pic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1064260" y="1295400"/>
            <a:ext cx="7877175" cy="265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40000"/>
              </a:spcBef>
            </a:pPr>
            <a:r>
              <a:rPr lang="vi-VN" sz="3200" b="1" dirty="0" smtClean="0">
                <a:solidFill>
                  <a:schemeClr val="accent6">
                    <a:lumMod val="50000"/>
                  </a:schemeClr>
                </a:solidFill>
                <a:cs typeface="Times New Roman" panose="02020603050405020304" pitchFamily="18" charset="0"/>
              </a:rPr>
              <a:t>b) Tổng quát:</a:t>
            </a:r>
          </a:p>
          <a:p>
            <a:pPr algn="l">
              <a:spcBef>
                <a:spcPct val="40000"/>
              </a:spcBef>
            </a:pPr>
            <a:r>
              <a:rPr lang="en-US" sz="32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H</a:t>
            </a:r>
            <a:r>
              <a:rPr lang="vi-VN" sz="32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àm số bậc nhất:</a:t>
            </a:r>
            <a:r>
              <a:rPr lang="en-US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y = ax + </a:t>
            </a:r>
            <a:r>
              <a:rPr lang="en-US" sz="32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b</a:t>
            </a:r>
            <a:r>
              <a:rPr lang="vi-VN" sz="32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(a </a:t>
            </a:r>
            <a:r>
              <a:rPr lang="vi-VN" sz="3200" b="1" dirty="0" smtClean="0">
                <a:solidFill>
                  <a:srgbClr val="C000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≠  0)</a:t>
            </a:r>
            <a:r>
              <a:rPr lang="vi-VN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endParaRPr lang="en-US" sz="32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>
              <a:spcBef>
                <a:spcPct val="40000"/>
              </a:spcBef>
              <a:buFontTx/>
              <a:buChar char="-"/>
            </a:pPr>
            <a:r>
              <a:rPr lang="en-US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Đồng biến trên R</a:t>
            </a:r>
            <a:r>
              <a:rPr lang="en-US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a &gt; 0</a:t>
            </a:r>
          </a:p>
          <a:p>
            <a:pPr algn="l">
              <a:spcBef>
                <a:spcPct val="40000"/>
              </a:spcBef>
            </a:pPr>
            <a:r>
              <a:rPr lang="en-US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- Ng</a:t>
            </a:r>
            <a:r>
              <a:rPr lang="vi-VN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hịch biến</a:t>
            </a:r>
            <a:r>
              <a:rPr lang="en-US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chemeClr val="tx1"/>
                </a:solidFill>
                <a:cs typeface="Times New Roman" panose="02020603050405020304" pitchFamily="18" charset="0"/>
              </a:rPr>
              <a:t>trên R </a:t>
            </a:r>
            <a:r>
              <a:rPr lang="en-US" sz="3200" b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cs typeface="Times New Roman" panose="02020603050405020304" pitchFamily="18" charset="0"/>
              </a:rPr>
              <a:t>a &lt; 0 </a:t>
            </a:r>
          </a:p>
        </p:txBody>
      </p:sp>
      <p:pic>
        <p:nvPicPr>
          <p:cNvPr id="22" name="Picture 17" descr="book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3106" y="7239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621481">
            <a:off x="7828626" y="24604"/>
            <a:ext cx="1277938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561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-4267200" y="-38677"/>
                <a:ext cx="11430000" cy="20052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2800" b="1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VD3: Cho hàm số bậc nhất y =</a:t>
                </a:r>
                <a14:m>
                  <m:oMath xmlns:m="http://schemas.openxmlformats.org/officeDocument/2006/math">
                    <m:r>
                      <a:rPr lang="vi-VN" sz="2800" b="1" i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 </m:t>
                    </m:r>
                    <m:r>
                      <a:rPr lang="vi-VN" sz="2800" b="1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(</m:t>
                    </m:r>
                    <m:r>
                      <a:rPr lang="vi-VN" sz="2800" b="1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𝒎</m:t>
                    </m:r>
                    <m:r>
                      <a:rPr lang="vi-VN" sz="2800" b="1" i="1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2800" b="1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2800" b="1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vi-VN" sz="2800" b="1" i="1" smtClean="0">
                            <a:solidFill>
                              <a:schemeClr val="accent4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vi-VN" sz="2800" b="1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 )x - 5. </a:t>
                </a:r>
              </a:p>
              <a:p>
                <a:r>
                  <a:rPr lang="vi-VN" sz="2800" b="1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Tìm các giá trị của m để hàm số:</a:t>
                </a:r>
              </a:p>
              <a:p>
                <a:r>
                  <a:rPr lang="vi-VN" sz="2800" b="1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b</a:t>
                </a:r>
                <a:r>
                  <a:rPr lang="vi-VN" sz="2800" b="1" dirty="0">
                    <a:solidFill>
                      <a:schemeClr val="accent4">
                        <a:lumMod val="50000"/>
                      </a:schemeClr>
                    </a:solidFill>
                  </a:rPr>
                  <a:t>) Nghịch biến</a:t>
                </a:r>
                <a:endParaRPr lang="en-US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267200" y="-38677"/>
                <a:ext cx="11430000" cy="2005293"/>
              </a:xfrm>
              <a:prstGeom prst="rect">
                <a:avLst/>
              </a:prstGeom>
              <a:blipFill rotWithShape="1">
                <a:blip r:embed="rId2"/>
                <a:stretch>
                  <a:fillRect r="-1813" b="-7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1452" y="1320968"/>
            <a:ext cx="28541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vi-VN" sz="2800" b="1" dirty="0" smtClean="0">
                <a:solidFill>
                  <a:schemeClr val="accent4">
                    <a:lumMod val="50000"/>
                  </a:schemeClr>
                </a:solidFill>
              </a:rPr>
              <a:t>Đồng biến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84446" y="2209800"/>
                <a:ext cx="6770636" cy="7126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457200" indent="-457200">
                  <a:buAutoNum type="alphaLcParenR"/>
                </a:pPr>
                <a:r>
                  <a:rPr lang="vi-VN" sz="2800" b="1" dirty="0" smtClean="0">
                    <a:solidFill>
                      <a:srgbClr val="002060"/>
                    </a:solidFill>
                  </a:rPr>
                  <a:t>Hàm số </a:t>
                </a:r>
                <a:r>
                  <a:rPr lang="vi-VN" sz="2800" b="1" dirty="0">
                    <a:solidFill>
                      <a:srgbClr val="002060"/>
                    </a:solidFill>
                  </a:rPr>
                  <a:t>y =</a:t>
                </a:r>
                <a14:m>
                  <m:oMath xmlns:m="http://schemas.openxmlformats.org/officeDocument/2006/math">
                    <m:r>
                      <a:rPr lang="vi-VN" sz="2800" b="1" i="1">
                        <a:solidFill>
                          <a:srgbClr val="002060"/>
                        </a:solidFill>
                        <a:latin typeface="Cambria Math"/>
                      </a:rPr>
                      <m:t>(</m:t>
                    </m:r>
                    <m:r>
                      <a:rPr lang="vi-VN" sz="2800" b="1" i="1">
                        <a:solidFill>
                          <a:srgbClr val="002060"/>
                        </a:solidFill>
                        <a:latin typeface="Cambria Math"/>
                      </a:rPr>
                      <m:t>𝒎</m:t>
                    </m:r>
                    <m:r>
                      <a:rPr lang="vi-VN" sz="2800" b="1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vi-VN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vi-VN" sz="2800" b="1" dirty="0">
                    <a:solidFill>
                      <a:srgbClr val="002060"/>
                    </a:solidFill>
                  </a:rPr>
                  <a:t> )x </a:t>
                </a:r>
                <a:r>
                  <a:rPr lang="vi-VN" sz="2800" b="1" dirty="0" smtClean="0">
                    <a:solidFill>
                      <a:srgbClr val="002060"/>
                    </a:solidFill>
                  </a:rPr>
                  <a:t>– 5</a:t>
                </a:r>
                <a:r>
                  <a:rPr lang="vi-VN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vi-VN" sz="2800" b="1" dirty="0" smtClean="0">
                    <a:solidFill>
                      <a:srgbClr val="FF0000"/>
                    </a:solidFill>
                  </a:rPr>
                  <a:t>đồng biến</a:t>
                </a:r>
                <a:r>
                  <a:rPr lang="vi-VN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vi-VN" sz="2800" b="1" dirty="0" smtClean="0">
                    <a:solidFill>
                      <a:srgbClr val="002060"/>
                    </a:solidFill>
                  </a:rPr>
                  <a:t>khi:</a:t>
                </a:r>
                <a:r>
                  <a:rPr lang="vi-VN" sz="2800" b="1" dirty="0" smtClean="0">
                    <a:solidFill>
                      <a:schemeClr val="tx1"/>
                    </a:solidFill>
                  </a:rPr>
                  <a:t> 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446" y="2209800"/>
                <a:ext cx="6770636" cy="712631"/>
              </a:xfrm>
              <a:prstGeom prst="rect">
                <a:avLst/>
              </a:prstGeom>
              <a:blipFill rotWithShape="1">
                <a:blip r:embed="rId3"/>
                <a:stretch>
                  <a:fillRect l="-540" r="-180" b="-9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39078" y="4390581"/>
                <a:ext cx="6463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⇔</m:t>
                      </m:r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078" y="4390581"/>
                <a:ext cx="64633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285411" y="4202709"/>
                <a:ext cx="2326278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 </m:t>
                      </m:r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𝒎</m:t>
                      </m:r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&gt; </m:t>
                      </m:r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−</m:t>
                      </m:r>
                      <m:f>
                        <m:fPr>
                          <m:ctrlP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5411" y="4202709"/>
                <a:ext cx="2326278" cy="89896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639078" y="5467219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Cambria Math"/>
                <a:ea typeface="Cambria Math"/>
              </a:rPr>
              <a:t>⇔</a:t>
            </a:r>
            <a:endParaRPr lang="en-US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214691" y="5279347"/>
                <a:ext cx="2048526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𝒎</m:t>
                      </m:r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&gt;  </m:t>
                      </m:r>
                      <m:f>
                        <m:fPr>
                          <m:ctrlP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4691" y="5279347"/>
                <a:ext cx="2048526" cy="89896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2974117" y="3048000"/>
                <a:ext cx="1933542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𝒎</m:t>
                      </m:r>
                      <m:r>
                        <a:rPr lang="vi-VN" sz="2800" b="1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vi-VN" sz="28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vi-VN" sz="28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vi-VN" sz="2800" b="1" i="1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vi-VN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&gt;</m:t>
                      </m:r>
                      <m:r>
                        <a:rPr lang="vi-VN" sz="2800" b="1" i="1">
                          <a:solidFill>
                            <a:schemeClr val="tx2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sz="28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4117" y="3048000"/>
                <a:ext cx="1933542" cy="8989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17" descr="book3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01000" y="381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4800" y="6149937"/>
                <a:ext cx="6934200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2800" b="1" dirty="0" smtClean="0">
                    <a:solidFill>
                      <a:srgbClr val="002060"/>
                    </a:solidFill>
                  </a:rPr>
                  <a:t>Vậy hàm số đã cho đồng biến khi </a:t>
                </a:r>
                <a14:m>
                  <m:oMath xmlns:m="http://schemas.openxmlformats.org/officeDocument/2006/math">
                    <m:r>
                      <a:rPr lang="vi-VN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𝒎</m:t>
                    </m:r>
                    <m:r>
                      <a:rPr lang="vi-VN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&gt;  </m:t>
                    </m:r>
                    <m:f>
                      <m:fPr>
                        <m:ctrlPr>
                          <a:rPr lang="vi-VN" sz="28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vi-VN" sz="28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vi-VN" sz="28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vi-VN" sz="28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vi-VN" sz="2800" b="1" dirty="0" smtClean="0"/>
                  <a:t> </a:t>
                </a:r>
                <a:endParaRPr lang="en-US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6149937"/>
                <a:ext cx="6934200" cy="712631"/>
              </a:xfrm>
              <a:prstGeom prst="rect">
                <a:avLst/>
              </a:prstGeom>
              <a:blipFill rotWithShape="1">
                <a:blip r:embed="rId9"/>
                <a:stretch>
                  <a:fillRect b="-9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484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4" grpId="0"/>
      <p:bldP spid="15" grpId="0"/>
      <p:bldP spid="16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339" y="314325"/>
                <a:ext cx="7177799" cy="7126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800" b="1" dirty="0" smtClean="0">
                    <a:solidFill>
                      <a:schemeClr val="tx1"/>
                    </a:solidFill>
                  </a:rPr>
                  <a:t>b) </a:t>
                </a:r>
                <a:r>
                  <a:rPr lang="vi-VN" sz="2800" b="1" dirty="0" smtClean="0">
                    <a:solidFill>
                      <a:srgbClr val="002060"/>
                    </a:solidFill>
                  </a:rPr>
                  <a:t>Hàm số </a:t>
                </a:r>
                <a:r>
                  <a:rPr lang="vi-VN" sz="2800" b="1" dirty="0">
                    <a:solidFill>
                      <a:srgbClr val="002060"/>
                    </a:solidFill>
                  </a:rPr>
                  <a:t>y </a:t>
                </a:r>
                <a:r>
                  <a:rPr lang="vi-VN" sz="2800" b="1" dirty="0" smtClean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vi-VN" sz="2800" b="1" i="1">
                        <a:solidFill>
                          <a:srgbClr val="002060"/>
                        </a:solidFill>
                        <a:latin typeface="Cambria Math"/>
                      </a:rPr>
                      <m:t>(</m:t>
                    </m:r>
                    <m:r>
                      <a:rPr lang="vi-VN" sz="2800" b="1" i="1">
                        <a:solidFill>
                          <a:srgbClr val="002060"/>
                        </a:solidFill>
                        <a:latin typeface="Cambria Math"/>
                      </a:rPr>
                      <m:t>𝒎</m:t>
                    </m:r>
                    <m:r>
                      <a:rPr lang="vi-VN" sz="2800" b="1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vi-VN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vi-VN" sz="2800" b="1" dirty="0">
                    <a:solidFill>
                      <a:srgbClr val="002060"/>
                    </a:solidFill>
                  </a:rPr>
                  <a:t> )x </a:t>
                </a:r>
                <a:r>
                  <a:rPr lang="vi-VN" sz="2800" b="1" dirty="0" smtClean="0">
                    <a:solidFill>
                      <a:srgbClr val="002060"/>
                    </a:solidFill>
                  </a:rPr>
                  <a:t>– 5</a:t>
                </a:r>
                <a:r>
                  <a:rPr lang="vi-VN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vi-VN" sz="2800" b="1" dirty="0" smtClean="0">
                    <a:solidFill>
                      <a:srgbClr val="FF0000"/>
                    </a:solidFill>
                  </a:rPr>
                  <a:t>nghịch biến</a:t>
                </a:r>
                <a:r>
                  <a:rPr lang="vi-VN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vi-VN" sz="2800" b="1" dirty="0" smtClean="0">
                    <a:solidFill>
                      <a:srgbClr val="002060"/>
                    </a:solidFill>
                  </a:rPr>
                  <a:t>khi:</a:t>
                </a:r>
                <a:r>
                  <a:rPr lang="vi-VN" sz="2800" b="1" dirty="0" smtClean="0">
                    <a:solidFill>
                      <a:schemeClr val="tx1"/>
                    </a:solidFill>
                  </a:rPr>
                  <a:t> 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" y="314325"/>
                <a:ext cx="7177799" cy="712631"/>
              </a:xfrm>
              <a:prstGeom prst="rect">
                <a:avLst/>
              </a:prstGeom>
              <a:blipFill rotWithShape="1">
                <a:blip r:embed="rId2"/>
                <a:stretch>
                  <a:fillRect l="-764" r="-85" b="-10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06007" y="1138990"/>
                <a:ext cx="2523194" cy="1347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𝒎</m:t>
                    </m:r>
                    <m:r>
                      <a:rPr lang="vi-VN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vi-VN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vi-VN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vi-VN" sz="2800" b="1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vi-VN" sz="2800" b="1" i="1" dirty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vi-VN" sz="2800" b="1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vi-VN" sz="2800" b="1" dirty="0" smtClean="0">
                    <a:solidFill>
                      <a:schemeClr val="tx1"/>
                    </a:solidFill>
                  </a:rPr>
                  <a:t> 0</a:t>
                </a:r>
              </a:p>
              <a:p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007" y="1138990"/>
                <a:ext cx="2523194" cy="1347035"/>
              </a:xfrm>
              <a:prstGeom prst="rect">
                <a:avLst/>
              </a:prstGeom>
              <a:blipFill rotWithShape="1">
                <a:blip r:embed="rId3"/>
                <a:stretch>
                  <a:fillRect r="-5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48000" y="2286000"/>
                <a:ext cx="64633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⇔</m:t>
                      </m:r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2286000"/>
                <a:ext cx="64633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29000" y="2036543"/>
                <a:ext cx="2619971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𝒎</m:t>
                      </m:r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&lt;</m:t>
                      </m:r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−</m:t>
                      </m:r>
                      <m:f>
                        <m:fPr>
                          <m:ctrlP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2036543"/>
                <a:ext cx="2619971" cy="89896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029975" y="3584889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Cambria Math"/>
                <a:ea typeface="Cambria Math"/>
              </a:rPr>
              <a:t>⇔</a:t>
            </a:r>
            <a:endParaRPr lang="en-US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39121" y="3397017"/>
                <a:ext cx="2348460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𝒎</m:t>
                      </m:r>
                      <m:r>
                        <a:rPr lang="vi-VN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&lt; </m:t>
                      </m:r>
                      <m:f>
                        <m:fPr>
                          <m:ctrlP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121" y="3397017"/>
                <a:ext cx="2348460" cy="89896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17" descr="book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4800" y="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33400" y="4876800"/>
                <a:ext cx="7924800" cy="801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/>
                <a:r>
                  <a:rPr lang="vi-VN" sz="3200" b="1" dirty="0" smtClean="0">
                    <a:solidFill>
                      <a:srgbClr val="002060"/>
                    </a:solidFill>
                  </a:rPr>
                  <a:t>Vậy hàm số đã cho nghịch </a:t>
                </a:r>
                <a:r>
                  <a:rPr lang="vi-VN" sz="3200" b="1" dirty="0">
                    <a:solidFill>
                      <a:srgbClr val="002060"/>
                    </a:solidFill>
                  </a:rPr>
                  <a:t>biến khi </a:t>
                </a:r>
                <a14:m>
                  <m:oMath xmlns:m="http://schemas.openxmlformats.org/officeDocument/2006/math">
                    <m:r>
                      <a:rPr lang="vi-VN" sz="3200" b="1" i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vi-VN" sz="3200" b="1" i="1" smtClean="0">
                        <a:solidFill>
                          <a:srgbClr val="FF0000"/>
                        </a:solidFill>
                        <a:latin typeface="Cambria Math"/>
                      </a:rPr>
                      <m:t>𝒎</m:t>
                    </m:r>
                    <m:r>
                      <a:rPr lang="vi-VN" sz="3200" b="1" i="1" smtClean="0">
                        <a:solidFill>
                          <a:srgbClr val="FF0000"/>
                        </a:solidFill>
                        <a:latin typeface="Cambria Math"/>
                      </a:rPr>
                      <m:t>&lt; </m:t>
                    </m:r>
                    <m:f>
                      <m:fPr>
                        <m:ctrlPr>
                          <a:rPr lang="vi-VN" sz="32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vi-VN" sz="32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vi-VN" sz="32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vi-VN" sz="3200" b="1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vi-VN" sz="3200" b="1" dirty="0"/>
                  <a:t> </a:t>
                </a:r>
                <a:endParaRPr lang="en-US" sz="3200" b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876800"/>
                <a:ext cx="7924800" cy="801310"/>
              </a:xfrm>
              <a:prstGeom prst="rect">
                <a:avLst/>
              </a:prstGeom>
              <a:blipFill rotWithShape="1">
                <a:blip r:embed="rId8"/>
                <a:stretch>
                  <a:fillRect l="-2000"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167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62200" y="126057"/>
            <a:ext cx="39269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>
                <a:solidFill>
                  <a:schemeClr val="accent4">
                    <a:lumMod val="50000"/>
                  </a:schemeClr>
                </a:solidFill>
              </a:rPr>
              <a:t>TOÁN THỰC TẾ HÀM SỐ</a:t>
            </a:r>
            <a:r>
              <a:rPr lang="vi-VN" b="1" dirty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534858"/>
                <a:ext cx="9946325" cy="6921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vi-VN" sz="2000" b="1" dirty="0" smtClean="0"/>
                  <a:t> </a:t>
                </a:r>
                <a:r>
                  <a:rPr lang="vi-VN" sz="2000" b="1" dirty="0" smtClean="0">
                    <a:solidFill>
                      <a:schemeClr val="accent4">
                        <a:lumMod val="50000"/>
                      </a:schemeClr>
                    </a:solidFill>
                  </a:rPr>
                  <a:t>Bài 1: </a:t>
                </a:r>
              </a:p>
              <a:p>
                <a:pPr algn="l"/>
                <a:r>
                  <a:rPr lang="vi-VN" sz="2000" b="1" dirty="0" smtClean="0">
                    <a:solidFill>
                      <a:schemeClr val="tx1"/>
                    </a:solidFill>
                  </a:rPr>
                  <a:t>  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Càng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lên cao không khí càng loãng nên áp suất khí quyển càng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giảm.Với những </a:t>
                </a: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độ cao không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lớn lắm thì ta có công thức tính áp suất khí quyển tương ứng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với </a:t>
                </a: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độ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cao so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với mực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nước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biển như sau: </a:t>
                </a:r>
                <a14:m>
                  <m:oMath xmlns:m="http://schemas.openxmlformats.org/officeDocument/2006/math">
                    <m:r>
                      <a:rPr lang="vi-VN" sz="2000" b="1" i="1">
                        <a:solidFill>
                          <a:srgbClr val="002060"/>
                        </a:solidFill>
                        <a:latin typeface="Cambria Math"/>
                      </a:rPr>
                      <m:t>𝒑</m:t>
                    </m:r>
                    <m:r>
                      <a:rPr lang="vi-VN" sz="2000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vi-VN" sz="2000" b="1" i="1">
                        <a:solidFill>
                          <a:srgbClr val="002060"/>
                        </a:solidFill>
                        <a:latin typeface="Cambria Math"/>
                      </a:rPr>
                      <m:t>𝟕𝟔𝟎</m:t>
                    </m:r>
                    <m:r>
                      <a:rPr lang="vi-VN" sz="2000" b="1" i="1">
                        <a:solidFill>
                          <a:srgbClr val="002060"/>
                        </a:solidFill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sz="2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vi-VN" sz="2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𝒉</m:t>
                        </m:r>
                      </m:num>
                      <m:den>
                        <m:r>
                          <a:rPr lang="vi-VN" sz="2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vi-VN" sz="2000" b="1" dirty="0">
                    <a:solidFill>
                      <a:srgbClr val="002060"/>
                    </a:solidFill>
                  </a:rPr>
                  <a:t> . Trong đó: p là áp suất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khí </a:t>
                </a: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quyển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(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mmHg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), h là độ cao so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với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mực nước biển (m). Ví dụ: Các khu vực ở </a:t>
                </a:r>
                <a:endParaRPr lang="vi-VN" sz="2000" b="1" dirty="0" smtClean="0">
                  <a:solidFill>
                    <a:srgbClr val="002060"/>
                  </a:solidFill>
                </a:endParaRP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Thành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phố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HCM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đều có độ cao sát với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mực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nước biển h =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0 m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nên có áp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suất</a:t>
                </a: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khí quyển là 760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mmHg.</a:t>
                </a:r>
                <a:endParaRPr lang="en-US" sz="2000" b="1" dirty="0" smtClean="0">
                  <a:solidFill>
                    <a:srgbClr val="002060"/>
                  </a:solidFill>
                </a:endParaRP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a) Hỏi Thành phố Đà Lạt ở độ cao 1500m so với mực nước biển thì có áp suất </a:t>
                </a: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khí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quyển là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bao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nhiêu mmHg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?</a:t>
                </a: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b) Dựa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vào mối liên hệ giữa độ cao so với mực nước biển và áp suất khí quyển </a:t>
                </a:r>
                <a:endParaRPr lang="vi-VN" sz="2000" b="1" dirty="0" smtClean="0">
                  <a:solidFill>
                    <a:srgbClr val="002060"/>
                  </a:solidFill>
                </a:endParaRP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người ta chế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tạo ra một loại dụng cụ đo áp suất khí quyển để suy ra chiều cao gọi </a:t>
                </a:r>
                <a:endParaRPr lang="vi-VN" sz="2000" b="1" dirty="0" smtClean="0">
                  <a:solidFill>
                    <a:srgbClr val="002060"/>
                  </a:solidFill>
                </a:endParaRP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là “cao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kế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”. Một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vận động viên leo núi dùng “cao kế” đo được áp suất khí quyển là 540mmHg. </a:t>
                </a:r>
                <a:r>
                  <a:rPr lang="vi-VN" sz="2000" b="1" dirty="0" smtClean="0">
                    <a:solidFill>
                      <a:srgbClr val="002060"/>
                    </a:solidFill>
                  </a:rPr>
                  <a:t>Hỏi vận 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động viên leo núi đang ở độ cao bao nhiêu mét so với mực nước </a:t>
                </a:r>
                <a:endParaRPr lang="vi-VN" sz="2000" b="1" dirty="0" smtClean="0">
                  <a:solidFill>
                    <a:srgbClr val="002060"/>
                  </a:solidFill>
                </a:endParaRPr>
              </a:p>
              <a:p>
                <a:pPr algn="l"/>
                <a:r>
                  <a:rPr lang="vi-VN" sz="2000" b="1" dirty="0" smtClean="0">
                    <a:solidFill>
                      <a:srgbClr val="002060"/>
                    </a:solidFill>
                  </a:rPr>
                  <a:t>biển</a:t>
                </a:r>
                <a:r>
                  <a:rPr lang="vi-VN" sz="2000" b="1" dirty="0">
                    <a:solidFill>
                      <a:srgbClr val="002060"/>
                    </a:solidFill>
                  </a:rPr>
                  <a:t>? </a:t>
                </a:r>
                <a:endParaRPr lang="en-US" sz="2000" b="1" dirty="0"/>
              </a:p>
              <a:p>
                <a:pPr algn="l"/>
                <a:endParaRPr lang="en-US" sz="20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34858"/>
                <a:ext cx="9946325" cy="6921831"/>
              </a:xfrm>
              <a:prstGeom prst="rect">
                <a:avLst/>
              </a:prstGeom>
              <a:blipFill rotWithShape="1">
                <a:blip r:embed="rId2"/>
                <a:stretch>
                  <a:fillRect l="-613" t="-4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17" descr="book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919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575" y="28277"/>
            <a:ext cx="80931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a) Áp suất khí quyển của Thành phố Đà Lạt ở độ cao 1500 m</a:t>
            </a:r>
          </a:p>
          <a:p>
            <a:pPr algn="l"/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 so với mực nước biển là: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67225" y="1081742"/>
                <a:ext cx="4459875" cy="631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b="1" i="1" smtClean="0">
                        <a:solidFill>
                          <a:schemeClr val="tx1"/>
                        </a:solidFill>
                        <a:latin typeface="Cambria Math"/>
                      </a:rPr>
                      <m:t>𝒑</m:t>
                    </m:r>
                    <m:r>
                      <a:rPr lang="vi-VN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vi-VN" b="1" i="1" smtClean="0">
                        <a:solidFill>
                          <a:schemeClr val="tx1"/>
                        </a:solidFill>
                        <a:latin typeface="Cambria Math"/>
                      </a:rPr>
                      <m:t>𝟕𝟔𝟎</m:t>
                    </m:r>
                    <m:r>
                      <a:rPr lang="vi-VN" b="1" i="1" smtClean="0">
                        <a:solidFill>
                          <a:schemeClr val="tx1"/>
                        </a:solidFill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𝟏𝟓𝟎𝟎</m:t>
                        </m:r>
                      </m:num>
                      <m:den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vi-VN" b="1" dirty="0" smtClean="0">
                    <a:solidFill>
                      <a:schemeClr val="tx1"/>
                    </a:solidFill>
                  </a:rPr>
                  <a:t> = 640 (mmHg)</a:t>
                </a:r>
                <a:endParaRPr lang="en-US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7225" y="1081742"/>
                <a:ext cx="4459875" cy="631327"/>
              </a:xfrm>
              <a:prstGeom prst="rect">
                <a:avLst/>
              </a:prstGeom>
              <a:blipFill rotWithShape="1">
                <a:blip r:embed="rId2"/>
                <a:stretch>
                  <a:fillRect r="-2189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8575" y="2133600"/>
            <a:ext cx="883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b) Vận động viên leo núi đang ở độ cao so với mực nước biển là:</a:t>
            </a:r>
          </a:p>
          <a:p>
            <a:pPr algn="l"/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163492" y="2641431"/>
                <a:ext cx="2646878" cy="7938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𝟓𝟒𝟎</m:t>
                      </m:r>
                      <m:r>
                        <a:rPr lang="vi-VN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vi-VN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𝟕𝟔𝟎</m:t>
                      </m:r>
                      <m:r>
                        <a:rPr lang="vi-VN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− </m:t>
                      </m:r>
                      <m:f>
                        <m:fPr>
                          <m:ctrlPr>
                            <a:rPr lang="vi-VN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vi-VN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𝒉</m:t>
                          </m:r>
                        </m:num>
                        <m:den>
                          <m:r>
                            <a:rPr lang="vi-VN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en-US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3492" y="2641431"/>
                <a:ext cx="2646878" cy="7938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330749" y="3698952"/>
                <a:ext cx="2312364" cy="631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𝒉</m:t>
                        </m:r>
                      </m:num>
                      <m:den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  <m:r>
                      <a:rPr lang="vi-VN" b="1" i="1" smtClean="0">
                        <a:solidFill>
                          <a:schemeClr val="tx1"/>
                        </a:solidFill>
                        <a:latin typeface="Cambria Math"/>
                      </a:rPr>
                      <m:t>  = </m:t>
                    </m:r>
                  </m:oMath>
                </a14:m>
                <a:r>
                  <a:rPr lang="vi-VN" b="1" dirty="0" smtClean="0">
                    <a:solidFill>
                      <a:schemeClr val="tx1"/>
                    </a:solidFill>
                  </a:rPr>
                  <a:t> 760  - 540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0749" y="3698952"/>
                <a:ext cx="2312364" cy="631455"/>
              </a:xfrm>
              <a:prstGeom prst="rect">
                <a:avLst/>
              </a:prstGeom>
              <a:blipFill rotWithShape="1">
                <a:blip r:embed="rId4"/>
                <a:stretch>
                  <a:fillRect r="-3947" b="-87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356801" y="4565279"/>
                <a:ext cx="1406154" cy="631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𝒉</m:t>
                        </m:r>
                      </m:num>
                      <m:den>
                        <m:r>
                          <a:rPr lang="vi-VN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vi-VN" b="1" dirty="0" smtClean="0">
                    <a:solidFill>
                      <a:schemeClr val="tx1"/>
                    </a:solidFill>
                  </a:rPr>
                  <a:t>   = 220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6801" y="4565279"/>
                <a:ext cx="1406154" cy="631455"/>
              </a:xfrm>
              <a:prstGeom prst="rect">
                <a:avLst/>
              </a:prstGeom>
              <a:blipFill rotWithShape="1">
                <a:blip r:embed="rId5"/>
                <a:stretch>
                  <a:fillRect r="-6957" b="-87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356801" y="5314940"/>
            <a:ext cx="3167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vi-VN" b="1" dirty="0" smtClean="0">
                <a:solidFill>
                  <a:schemeClr val="tx1"/>
                </a:solidFill>
              </a:rPr>
              <a:t>2h   =  220. 25  =  5500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32542" y="3832298"/>
            <a:ext cx="503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 Math"/>
                <a:ea typeface="Cambria Math"/>
              </a:rPr>
              <a:t>⇔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2542" y="4646745"/>
            <a:ext cx="503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 Math"/>
                <a:ea typeface="Cambria Math"/>
              </a:rPr>
              <a:t>⇔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32542" y="5333995"/>
            <a:ext cx="503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 Math"/>
                <a:ea typeface="Cambria Math"/>
              </a:rPr>
              <a:t>⇔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24024" y="6027092"/>
            <a:ext cx="503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 Math"/>
                <a:ea typeface="Cambria Math"/>
              </a:rPr>
              <a:t>⇔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26728" y="6034383"/>
            <a:ext cx="3501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vi-VN" b="1" dirty="0" smtClean="0">
                <a:solidFill>
                  <a:schemeClr val="tx1"/>
                </a:solidFill>
              </a:rPr>
              <a:t>h   =  5500: 2  =  2750 (m)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9" name="Picture 17" descr="book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001000" y="47327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0356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6" name="Text Box 4"/>
          <p:cNvSpPr txBox="1">
            <a:spLocks noChangeArrowheads="1"/>
          </p:cNvSpPr>
          <p:nvPr/>
        </p:nvSpPr>
        <p:spPr bwMode="auto">
          <a:xfrm>
            <a:off x="2362200" y="235744"/>
            <a:ext cx="3124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VỀ NHÀ</a:t>
            </a: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0" y="1752600"/>
            <a:ext cx="8915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Nắm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:</a:t>
            </a:r>
            <a:r>
              <a:rPr lang="vi-VN" sz="2800" b="1" dirty="0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Khái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niệm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bậc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, </a:t>
            </a:r>
          </a:p>
          <a:p>
            <a:pPr algn="ctr">
              <a:spcBef>
                <a:spcPct val="0"/>
              </a:spcBef>
            </a:pPr>
            <a:r>
              <a:rPr lang="vi-VN" sz="2800" b="1" dirty="0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                                </a:t>
            </a:r>
            <a:r>
              <a:rPr lang="vi-VN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T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ính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chất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bậc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ct val="0"/>
              </a:spcBef>
            </a:pP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	+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8,9,10,11 - 48(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Sgk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)</a:t>
            </a:r>
            <a:b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	+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trước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cs typeface="Times New Roman" panose="02020603050405020304" pitchFamily="18" charset="0"/>
              </a:rPr>
              <a:t>số</a:t>
            </a:r>
            <a:endParaRPr lang="en-US" sz="2800" b="1" dirty="0">
              <a:solidFill>
                <a:schemeClr val="accent4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pic>
        <p:nvPicPr>
          <p:cNvPr id="269318" name="Picture 6" descr="Lovely_050909_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4572000"/>
            <a:ext cx="1981200" cy="1981200"/>
          </a:xfrm>
          <a:prstGeom prst="rect">
            <a:avLst/>
          </a:prstGeom>
          <a:noFill/>
        </p:spPr>
      </p:pic>
      <p:pic>
        <p:nvPicPr>
          <p:cNvPr id="269319" name="Picture 7" descr="61402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4300" y="9525"/>
            <a:ext cx="1219200" cy="1371600"/>
          </a:xfrm>
          <a:prstGeom prst="rect">
            <a:avLst/>
          </a:prstGeom>
          <a:noFill/>
        </p:spPr>
      </p:pic>
      <p:pic>
        <p:nvPicPr>
          <p:cNvPr id="269320" name="Picture 8" descr="animal_00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4572000"/>
            <a:ext cx="1219200" cy="1266825"/>
          </a:xfrm>
          <a:prstGeom prst="rect">
            <a:avLst/>
          </a:prstGeom>
          <a:noFill/>
        </p:spPr>
      </p:pic>
      <p:pic>
        <p:nvPicPr>
          <p:cNvPr id="10" name="Picture 17" descr="book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524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548" name="Group 4"/>
          <p:cNvGrpSpPr>
            <a:grpSpLocks/>
          </p:cNvGrpSpPr>
          <p:nvPr/>
        </p:nvGrpSpPr>
        <p:grpSpPr bwMode="auto">
          <a:xfrm>
            <a:off x="533400" y="3640138"/>
            <a:ext cx="8153400" cy="931862"/>
            <a:chOff x="2832" y="672"/>
            <a:chExt cx="3229" cy="587"/>
          </a:xfrm>
        </p:grpSpPr>
        <p:pic>
          <p:nvPicPr>
            <p:cNvPr id="236549" name="Picture 5" descr="G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32" y="672"/>
              <a:ext cx="3229" cy="587"/>
            </a:xfrm>
            <a:prstGeom prst="rect">
              <a:avLst/>
            </a:prstGeom>
            <a:noFill/>
          </p:spPr>
        </p:pic>
        <p:sp>
          <p:nvSpPr>
            <p:cNvPr id="236550" name="Text Box 6"/>
            <p:cNvSpPr txBox="1">
              <a:spLocks noChangeArrowheads="1"/>
            </p:cNvSpPr>
            <p:nvPr/>
          </p:nvSpPr>
          <p:spPr bwMode="auto">
            <a:xfrm>
              <a:off x="3000" y="744"/>
              <a:ext cx="288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3600" b="1" dirty="0">
                  <a:solidFill>
                    <a:schemeClr val="bg1"/>
                  </a:solidFill>
                </a:rPr>
                <a:t>2 – </a:t>
              </a:r>
              <a:r>
                <a:rPr lang="en-US" sz="3600" b="1" dirty="0" err="1">
                  <a:solidFill>
                    <a:schemeClr val="bg1"/>
                  </a:solidFill>
                </a:rPr>
                <a:t>Tính</a:t>
              </a:r>
              <a:r>
                <a:rPr lang="en-US" sz="3600" b="1" dirty="0">
                  <a:solidFill>
                    <a:schemeClr val="bg1"/>
                  </a:solidFill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</a:rPr>
                <a:t>chất</a:t>
              </a:r>
              <a:r>
                <a:rPr lang="vi-VN" sz="3600" b="1" dirty="0" smtClean="0">
                  <a:solidFill>
                    <a:schemeClr val="bg1"/>
                  </a:solidFill>
                </a:rPr>
                <a:t>.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6551" name="Group 7"/>
          <p:cNvGrpSpPr>
            <a:grpSpLocks/>
          </p:cNvGrpSpPr>
          <p:nvPr/>
        </p:nvGrpSpPr>
        <p:grpSpPr bwMode="auto">
          <a:xfrm>
            <a:off x="520700" y="1054100"/>
            <a:ext cx="8166100" cy="931863"/>
            <a:chOff x="2832" y="672"/>
            <a:chExt cx="3229" cy="587"/>
          </a:xfrm>
        </p:grpSpPr>
        <p:pic>
          <p:nvPicPr>
            <p:cNvPr id="236552" name="Picture 8" descr="G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32" y="672"/>
              <a:ext cx="3229" cy="587"/>
            </a:xfrm>
            <a:prstGeom prst="rect">
              <a:avLst/>
            </a:prstGeom>
            <a:noFill/>
          </p:spPr>
        </p:pic>
        <p:sp>
          <p:nvSpPr>
            <p:cNvPr id="236553" name="Text Box 9"/>
            <p:cNvSpPr txBox="1">
              <a:spLocks noChangeArrowheads="1"/>
            </p:cNvSpPr>
            <p:nvPr/>
          </p:nvSpPr>
          <p:spPr bwMode="auto">
            <a:xfrm>
              <a:off x="3000" y="744"/>
              <a:ext cx="288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3600" b="1" dirty="0">
                  <a:solidFill>
                    <a:schemeClr val="bg1"/>
                  </a:solidFill>
                </a:rPr>
                <a:t>1 – </a:t>
              </a:r>
              <a:r>
                <a:rPr lang="en-US" sz="3600" b="1" dirty="0" err="1">
                  <a:solidFill>
                    <a:schemeClr val="bg1"/>
                  </a:solidFill>
                </a:rPr>
                <a:t>Khái</a:t>
              </a:r>
              <a:r>
                <a:rPr lang="en-US" sz="3600" b="1" dirty="0">
                  <a:solidFill>
                    <a:schemeClr val="bg1"/>
                  </a:solidFill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</a:rPr>
                <a:t>niệm</a:t>
              </a:r>
              <a:r>
                <a:rPr lang="vi-VN" sz="3600" b="1" dirty="0">
                  <a:solidFill>
                    <a:schemeClr val="bg1"/>
                  </a:solidFill>
                </a:rPr>
                <a:t>.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236554" name="Line 10"/>
          <p:cNvSpPr>
            <a:spLocks noChangeShapeType="1"/>
          </p:cNvSpPr>
          <p:nvPr/>
        </p:nvSpPr>
        <p:spPr bwMode="auto">
          <a:xfrm>
            <a:off x="1600200" y="1828800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55" name="Line 11"/>
          <p:cNvSpPr>
            <a:spLocks noChangeShapeType="1"/>
          </p:cNvSpPr>
          <p:nvPr/>
        </p:nvSpPr>
        <p:spPr bwMode="auto">
          <a:xfrm>
            <a:off x="1600200" y="3275013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56" name="Line 12"/>
          <p:cNvSpPr>
            <a:spLocks noChangeShapeType="1"/>
          </p:cNvSpPr>
          <p:nvPr/>
        </p:nvSpPr>
        <p:spPr bwMode="auto">
          <a:xfrm>
            <a:off x="1600200" y="24003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57" name="AutoShape 13"/>
          <p:cNvSpPr>
            <a:spLocks noChangeArrowheads="1"/>
          </p:cNvSpPr>
          <p:nvPr/>
        </p:nvSpPr>
        <p:spPr bwMode="gray">
          <a:xfrm>
            <a:off x="0" y="38100"/>
            <a:ext cx="9144000" cy="6858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558" name="Text Box 14"/>
          <p:cNvSpPr txBox="1">
            <a:spLocks noChangeArrowheads="1"/>
          </p:cNvSpPr>
          <p:nvPr/>
        </p:nvSpPr>
        <p:spPr bwMode="auto">
          <a:xfrm>
            <a:off x="533400" y="0"/>
            <a:ext cx="792480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 b="1" dirty="0">
                <a:solidFill>
                  <a:srgbClr val="C00000"/>
                </a:solidFill>
              </a:rPr>
              <a:t>NỘI DUNG BÀI HỌC</a:t>
            </a:r>
          </a:p>
          <a:p>
            <a:pPr algn="l"/>
            <a:endParaRPr lang="en-US" sz="1800" dirty="0">
              <a:solidFill>
                <a:srgbClr val="C00000"/>
              </a:solidFill>
              <a:latin typeface="Arial" charset="0"/>
            </a:endParaRPr>
          </a:p>
        </p:txBody>
      </p:sp>
      <p:grpSp>
        <p:nvGrpSpPr>
          <p:cNvPr id="236559" name="Group 15"/>
          <p:cNvGrpSpPr>
            <a:grpSpLocks/>
          </p:cNvGrpSpPr>
          <p:nvPr/>
        </p:nvGrpSpPr>
        <p:grpSpPr bwMode="auto">
          <a:xfrm>
            <a:off x="2184400" y="1955800"/>
            <a:ext cx="4529138" cy="931863"/>
            <a:chOff x="2632" y="1008"/>
            <a:chExt cx="2853" cy="587"/>
          </a:xfrm>
        </p:grpSpPr>
        <p:pic>
          <p:nvPicPr>
            <p:cNvPr id="236560" name="Picture 16" descr="CC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40" y="1008"/>
              <a:ext cx="2845" cy="587"/>
            </a:xfrm>
            <a:prstGeom prst="rect">
              <a:avLst/>
            </a:prstGeom>
            <a:noFill/>
          </p:spPr>
        </p:pic>
        <p:sp>
          <p:nvSpPr>
            <p:cNvPr id="236561" name="Text Box 17"/>
            <p:cNvSpPr txBox="1">
              <a:spLocks noChangeArrowheads="1"/>
            </p:cNvSpPr>
            <p:nvPr/>
          </p:nvSpPr>
          <p:spPr bwMode="auto">
            <a:xfrm>
              <a:off x="2632" y="1064"/>
              <a:ext cx="23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vi-VN" sz="3200" b="1" dirty="0" smtClean="0">
                  <a:solidFill>
                    <a:srgbClr val="FFFF00"/>
                  </a:solidFill>
                  <a:cs typeface="Times New Roman" panose="02020603050405020304" pitchFamily="18" charset="0"/>
                </a:rPr>
                <a:t>a. Bài toán.</a:t>
              </a:r>
              <a:endParaRPr lang="en-US" sz="3200" b="1" dirty="0">
                <a:solidFill>
                  <a:srgbClr val="FFFF00"/>
                </a:solidFill>
                <a:cs typeface="Times New Roman" panose="02020603050405020304" pitchFamily="18" charset="0"/>
              </a:endParaRPr>
            </a:p>
          </p:txBody>
        </p:sp>
      </p:grpSp>
      <p:grpSp>
        <p:nvGrpSpPr>
          <p:cNvPr id="236562" name="Group 18"/>
          <p:cNvGrpSpPr>
            <a:grpSpLocks/>
          </p:cNvGrpSpPr>
          <p:nvPr/>
        </p:nvGrpSpPr>
        <p:grpSpPr bwMode="auto">
          <a:xfrm>
            <a:off x="2171700" y="2832100"/>
            <a:ext cx="4529138" cy="931863"/>
            <a:chOff x="2632" y="1008"/>
            <a:chExt cx="2853" cy="587"/>
          </a:xfrm>
        </p:grpSpPr>
        <p:pic>
          <p:nvPicPr>
            <p:cNvPr id="236563" name="Picture 19" descr="CC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40" y="1008"/>
              <a:ext cx="2845" cy="587"/>
            </a:xfrm>
            <a:prstGeom prst="rect">
              <a:avLst/>
            </a:prstGeom>
            <a:noFill/>
          </p:spPr>
        </p:pic>
        <p:sp>
          <p:nvSpPr>
            <p:cNvPr id="236564" name="Text Box 20"/>
            <p:cNvSpPr txBox="1">
              <a:spLocks noChangeArrowheads="1"/>
            </p:cNvSpPr>
            <p:nvPr/>
          </p:nvSpPr>
          <p:spPr bwMode="auto">
            <a:xfrm>
              <a:off x="2632" y="1064"/>
              <a:ext cx="23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3200" b="1" dirty="0">
                  <a:solidFill>
                    <a:srgbClr val="FFFF00"/>
                  </a:solidFill>
                  <a:latin typeface=".VnAristote" pitchFamily="34" charset="0"/>
                </a:rPr>
                <a:t>  </a:t>
              </a:r>
              <a:r>
                <a:rPr lang="vi-VN" sz="3200" b="1" dirty="0" smtClean="0">
                  <a:solidFill>
                    <a:srgbClr val="FFFF00"/>
                  </a:solidFill>
                  <a:cs typeface="Times New Roman" panose="02020603050405020304" pitchFamily="18" charset="0"/>
                </a:rPr>
                <a:t>b. </a:t>
              </a:r>
              <a:r>
                <a:rPr lang="vi-VN" sz="3200" b="1" dirty="0" smtClean="0">
                  <a:solidFill>
                    <a:srgbClr val="FFFF00"/>
                  </a:solidFill>
                  <a:cs typeface="Times New Roman" panose="02020603050405020304" pitchFamily="18" charset="0"/>
                </a:rPr>
                <a:t>Định nghĩa.</a:t>
              </a:r>
              <a:endParaRPr lang="en-US" sz="3200" b="1" dirty="0">
                <a:solidFill>
                  <a:srgbClr val="FFFF00"/>
                </a:solidFill>
                <a:latin typeface=".VnAristote" pitchFamily="34" charset="0"/>
              </a:endParaRPr>
            </a:p>
          </p:txBody>
        </p:sp>
      </p:grpSp>
      <p:sp>
        <p:nvSpPr>
          <p:cNvPr id="236565" name="Line 21"/>
          <p:cNvSpPr>
            <a:spLocks noChangeShapeType="1"/>
          </p:cNvSpPr>
          <p:nvPr/>
        </p:nvSpPr>
        <p:spPr bwMode="auto">
          <a:xfrm>
            <a:off x="1625600" y="4445000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66" name="Line 22"/>
          <p:cNvSpPr>
            <a:spLocks noChangeShapeType="1"/>
          </p:cNvSpPr>
          <p:nvPr/>
        </p:nvSpPr>
        <p:spPr bwMode="auto">
          <a:xfrm>
            <a:off x="1625600" y="5891213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567" name="Line 23"/>
          <p:cNvSpPr>
            <a:spLocks noChangeShapeType="1"/>
          </p:cNvSpPr>
          <p:nvPr/>
        </p:nvSpPr>
        <p:spPr bwMode="auto">
          <a:xfrm>
            <a:off x="1625600" y="50165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6568" name="Group 24"/>
          <p:cNvGrpSpPr>
            <a:grpSpLocks/>
          </p:cNvGrpSpPr>
          <p:nvPr/>
        </p:nvGrpSpPr>
        <p:grpSpPr bwMode="auto">
          <a:xfrm>
            <a:off x="2209800" y="4572000"/>
            <a:ext cx="4529138" cy="931863"/>
            <a:chOff x="2632" y="1008"/>
            <a:chExt cx="2853" cy="587"/>
          </a:xfrm>
        </p:grpSpPr>
        <p:pic>
          <p:nvPicPr>
            <p:cNvPr id="236569" name="Picture 25" descr="CC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40" y="1008"/>
              <a:ext cx="2845" cy="587"/>
            </a:xfrm>
            <a:prstGeom prst="rect">
              <a:avLst/>
            </a:prstGeom>
            <a:noFill/>
          </p:spPr>
        </p:pic>
        <p:sp>
          <p:nvSpPr>
            <p:cNvPr id="236570" name="Text Box 26"/>
            <p:cNvSpPr txBox="1">
              <a:spLocks noChangeArrowheads="1"/>
            </p:cNvSpPr>
            <p:nvPr/>
          </p:nvSpPr>
          <p:spPr bwMode="auto">
            <a:xfrm>
              <a:off x="2632" y="1064"/>
              <a:ext cx="23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3200" dirty="0">
                  <a:solidFill>
                    <a:srgbClr val="FFFF00"/>
                  </a:solidFill>
                  <a:latin typeface=".VnAristote" pitchFamily="34" charset="0"/>
                </a:rPr>
                <a:t>  </a:t>
              </a:r>
              <a:r>
                <a:rPr lang="vi-VN" sz="3200" dirty="0" smtClean="0">
                  <a:solidFill>
                    <a:srgbClr val="FFFF00"/>
                  </a:solidFill>
                  <a:latin typeface=".VnAristote" pitchFamily="34" charset="0"/>
                </a:rPr>
                <a:t>a</a:t>
              </a:r>
              <a:r>
                <a:rPr lang="en-US" sz="3200" dirty="0" smtClean="0">
                  <a:solidFill>
                    <a:srgbClr val="FFFF00"/>
                  </a:solidFill>
                  <a:latin typeface=".VnAristote" pitchFamily="34" charset="0"/>
                </a:rPr>
                <a:t>. </a:t>
              </a:r>
              <a:r>
                <a:rPr lang="en-US" sz="3200" dirty="0">
                  <a:solidFill>
                    <a:srgbClr val="FFFF00"/>
                  </a:solidFill>
                  <a:latin typeface=".VnAristote" pitchFamily="34" charset="0"/>
                </a:rPr>
                <a:t>VÝ </a:t>
              </a:r>
              <a:r>
                <a:rPr lang="en-US" sz="3200" dirty="0" err="1">
                  <a:solidFill>
                    <a:srgbClr val="FFFF00"/>
                  </a:solidFill>
                  <a:latin typeface=".VnAristote" pitchFamily="34" charset="0"/>
                </a:rPr>
                <a:t>dô</a:t>
              </a:r>
              <a:endParaRPr lang="en-US" sz="3200" dirty="0">
                <a:solidFill>
                  <a:srgbClr val="FFFF00"/>
                </a:solidFill>
                <a:latin typeface=".VnAristote" pitchFamily="34" charset="0"/>
              </a:endParaRPr>
            </a:p>
          </p:txBody>
        </p:sp>
      </p:grpSp>
      <p:grpSp>
        <p:nvGrpSpPr>
          <p:cNvPr id="236571" name="Group 27"/>
          <p:cNvGrpSpPr>
            <a:grpSpLocks/>
          </p:cNvGrpSpPr>
          <p:nvPr/>
        </p:nvGrpSpPr>
        <p:grpSpPr bwMode="auto">
          <a:xfrm>
            <a:off x="2197100" y="5448300"/>
            <a:ext cx="4529138" cy="931863"/>
            <a:chOff x="2632" y="1008"/>
            <a:chExt cx="2853" cy="587"/>
          </a:xfrm>
        </p:grpSpPr>
        <p:pic>
          <p:nvPicPr>
            <p:cNvPr id="236572" name="Picture 28" descr="CC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40" y="1008"/>
              <a:ext cx="2845" cy="587"/>
            </a:xfrm>
            <a:prstGeom prst="rect">
              <a:avLst/>
            </a:prstGeom>
            <a:noFill/>
          </p:spPr>
        </p:pic>
        <p:sp>
          <p:nvSpPr>
            <p:cNvPr id="236573" name="Text Box 29"/>
            <p:cNvSpPr txBox="1">
              <a:spLocks noChangeArrowheads="1"/>
            </p:cNvSpPr>
            <p:nvPr/>
          </p:nvSpPr>
          <p:spPr bwMode="auto">
            <a:xfrm>
              <a:off x="2632" y="1064"/>
              <a:ext cx="235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3200" dirty="0">
                  <a:solidFill>
                    <a:srgbClr val="FFFF00"/>
                  </a:solidFill>
                  <a:latin typeface=".VnAristote" pitchFamily="34" charset="0"/>
                </a:rPr>
                <a:t>  </a:t>
              </a:r>
              <a:r>
                <a:rPr lang="vi-VN" sz="3200" dirty="0" smtClean="0">
                  <a:solidFill>
                    <a:srgbClr val="FFFF00"/>
                  </a:solidFill>
                  <a:latin typeface=".VnAristote" pitchFamily="34" charset="0"/>
                </a:rPr>
                <a:t>b</a:t>
              </a:r>
              <a:r>
                <a:rPr lang="en-US" sz="3200" dirty="0" smtClean="0">
                  <a:solidFill>
                    <a:srgbClr val="FFFF00"/>
                  </a:solidFill>
                  <a:latin typeface=".VnAristote" pitchFamily="34" charset="0"/>
                </a:rPr>
                <a:t>. </a:t>
              </a:r>
              <a:r>
                <a:rPr lang="en-US" sz="3200" dirty="0" err="1">
                  <a:solidFill>
                    <a:srgbClr val="FFFF00"/>
                  </a:solidFill>
                  <a:latin typeface=".VnAristote" pitchFamily="34" charset="0"/>
                </a:rPr>
                <a:t>Tæng</a:t>
              </a:r>
              <a:r>
                <a:rPr lang="en-US" sz="3200" dirty="0">
                  <a:solidFill>
                    <a:srgbClr val="FFFF00"/>
                  </a:solidFill>
                  <a:latin typeface=".VnAristote" pitchFamily="34" charset="0"/>
                </a:rPr>
                <a:t> </a:t>
              </a:r>
              <a:r>
                <a:rPr lang="en-US" sz="3200" dirty="0" err="1">
                  <a:solidFill>
                    <a:srgbClr val="FFFF00"/>
                  </a:solidFill>
                  <a:latin typeface=".VnAristote" pitchFamily="34" charset="0"/>
                </a:rPr>
                <a:t>qu¸t</a:t>
              </a:r>
              <a:endParaRPr lang="en-US" sz="3200" dirty="0">
                <a:solidFill>
                  <a:srgbClr val="FFFF00"/>
                </a:solidFill>
                <a:latin typeface=".VnAristote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6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36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36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6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6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6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6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3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3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6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6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3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6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6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54" grpId="0" animBg="1"/>
      <p:bldP spid="236555" grpId="0" animBg="1"/>
      <p:bldP spid="236556" grpId="0" animBg="1"/>
      <p:bldP spid="236565" grpId="0" animBg="1"/>
      <p:bldP spid="236566" grpId="0" animBg="1"/>
      <p:bldP spid="2365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Text Box 2"/>
          <p:cNvSpPr txBox="1">
            <a:spLocks noChangeArrowheads="1"/>
          </p:cNvSpPr>
          <p:nvPr/>
        </p:nvSpPr>
        <p:spPr bwMode="auto">
          <a:xfrm>
            <a:off x="321469" y="676275"/>
            <a:ext cx="85772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vi-VN" b="1" dirty="0" smtClean="0">
                <a:solidFill>
                  <a:srgbClr val="990033"/>
                </a:solidFill>
              </a:rPr>
              <a:t>a)</a:t>
            </a:r>
            <a:r>
              <a:rPr lang="en-US" b="1" dirty="0" err="1" smtClean="0">
                <a:solidFill>
                  <a:srgbClr val="990033"/>
                </a:solidFill>
              </a:rPr>
              <a:t>Bài</a:t>
            </a:r>
            <a:r>
              <a:rPr lang="en-US" b="1" dirty="0" smtClean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toán</a:t>
            </a:r>
            <a:r>
              <a:rPr lang="en-US" b="1" dirty="0">
                <a:solidFill>
                  <a:srgbClr val="990033"/>
                </a:solidFill>
              </a:rPr>
              <a:t>: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Một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ôtô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chở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khách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đi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từ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bến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xe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phía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nam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Hà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Nội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vào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Huế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với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vận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tốc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trung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bình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50km/h.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Hỏi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sau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t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giờ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xe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ôtô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cách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trung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tâm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Hà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Nội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bao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nhiêu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kilômét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?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Biết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rằng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bến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xe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phía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nam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cách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trung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tâm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Hà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Nội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8 km.</a:t>
            </a:r>
          </a:p>
        </p:txBody>
      </p:sp>
      <p:sp>
        <p:nvSpPr>
          <p:cNvPr id="265219" name="Line 3"/>
          <p:cNvSpPr>
            <a:spLocks noChangeShapeType="1"/>
          </p:cNvSpPr>
          <p:nvPr/>
        </p:nvSpPr>
        <p:spPr bwMode="auto">
          <a:xfrm>
            <a:off x="381000" y="32766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265220" name="Line 4"/>
          <p:cNvSpPr>
            <a:spLocks noChangeShapeType="1"/>
          </p:cNvSpPr>
          <p:nvPr/>
        </p:nvSpPr>
        <p:spPr bwMode="auto">
          <a:xfrm>
            <a:off x="381000" y="3124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265221" name="Line 5"/>
          <p:cNvSpPr>
            <a:spLocks noChangeShapeType="1"/>
          </p:cNvSpPr>
          <p:nvPr/>
        </p:nvSpPr>
        <p:spPr bwMode="auto">
          <a:xfrm>
            <a:off x="2590800" y="3124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265222" name="Line 6"/>
          <p:cNvSpPr>
            <a:spLocks noChangeShapeType="1"/>
          </p:cNvSpPr>
          <p:nvPr/>
        </p:nvSpPr>
        <p:spPr bwMode="auto">
          <a:xfrm>
            <a:off x="2590800" y="3276600"/>
            <a:ext cx="60198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265223" name="Line 7"/>
          <p:cNvSpPr>
            <a:spLocks noChangeShapeType="1"/>
          </p:cNvSpPr>
          <p:nvPr/>
        </p:nvSpPr>
        <p:spPr bwMode="auto">
          <a:xfrm>
            <a:off x="8610600" y="3124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265224" name="Rectangle 8"/>
          <p:cNvSpPr>
            <a:spLocks noChangeArrowheads="1"/>
          </p:cNvSpPr>
          <p:nvPr/>
        </p:nvSpPr>
        <p:spPr bwMode="auto">
          <a:xfrm>
            <a:off x="2108200" y="3352800"/>
            <a:ext cx="914400" cy="457200"/>
          </a:xfrm>
          <a:prstGeom prst="rect">
            <a:avLst/>
          </a:prstGeom>
          <a:solidFill>
            <a:srgbClr val="7030A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1800" b="1" dirty="0">
                <a:solidFill>
                  <a:schemeClr val="bg1"/>
                </a:solidFill>
              </a:rPr>
              <a:t>BẾN XE</a:t>
            </a:r>
          </a:p>
        </p:txBody>
      </p:sp>
      <p:sp>
        <p:nvSpPr>
          <p:cNvPr id="265225" name="Text Box 9"/>
          <p:cNvSpPr txBox="1">
            <a:spLocks noChangeArrowheads="1"/>
          </p:cNvSpPr>
          <p:nvPr/>
        </p:nvSpPr>
        <p:spPr bwMode="auto">
          <a:xfrm>
            <a:off x="920750" y="3290888"/>
            <a:ext cx="1060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b="1">
                <a:solidFill>
                  <a:schemeClr val="tx1"/>
                </a:solidFill>
              </a:rPr>
              <a:t>8 km</a:t>
            </a:r>
          </a:p>
        </p:txBody>
      </p:sp>
      <p:sp>
        <p:nvSpPr>
          <p:cNvPr id="265226" name="Rectangle 10"/>
          <p:cNvSpPr>
            <a:spLocks noChangeArrowheads="1"/>
          </p:cNvSpPr>
          <p:nvPr/>
        </p:nvSpPr>
        <p:spPr bwMode="auto">
          <a:xfrm>
            <a:off x="61913" y="2667000"/>
            <a:ext cx="928687" cy="457200"/>
          </a:xfrm>
          <a:prstGeom prst="rect">
            <a:avLst/>
          </a:prstGeom>
          <a:solidFill>
            <a:srgbClr val="7030A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1400" b="1" dirty="0" err="1">
                <a:solidFill>
                  <a:schemeClr val="bg1"/>
                </a:solidFill>
              </a:rPr>
              <a:t>Trung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tâm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</a:t>
            </a:r>
          </a:p>
          <a:p>
            <a:pPr algn="ctr">
              <a:spcBef>
                <a:spcPct val="0"/>
              </a:spcBef>
            </a:pPr>
            <a:r>
              <a:rPr lang="en-US" sz="1800" b="1" dirty="0">
                <a:solidFill>
                  <a:schemeClr val="bg1"/>
                </a:solidFill>
              </a:rPr>
              <a:t>HÀ NỘI</a:t>
            </a:r>
          </a:p>
        </p:txBody>
      </p:sp>
      <p:sp>
        <p:nvSpPr>
          <p:cNvPr id="265227" name="Rectangle 11"/>
          <p:cNvSpPr>
            <a:spLocks noChangeArrowheads="1"/>
          </p:cNvSpPr>
          <p:nvPr/>
        </p:nvSpPr>
        <p:spPr bwMode="auto">
          <a:xfrm>
            <a:off x="8169275" y="2514600"/>
            <a:ext cx="685800" cy="457200"/>
          </a:xfrm>
          <a:prstGeom prst="rect">
            <a:avLst/>
          </a:prstGeom>
          <a:solidFill>
            <a:srgbClr val="7030A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sz="1400" b="1" dirty="0">
                <a:solidFill>
                  <a:schemeClr val="bg1"/>
                </a:solidFill>
              </a:rPr>
              <a:t>HUẾ</a:t>
            </a:r>
          </a:p>
        </p:txBody>
      </p:sp>
      <p:sp>
        <p:nvSpPr>
          <p:cNvPr id="265228" name="Line 12"/>
          <p:cNvSpPr>
            <a:spLocks noChangeShapeType="1"/>
          </p:cNvSpPr>
          <p:nvPr/>
        </p:nvSpPr>
        <p:spPr bwMode="auto">
          <a:xfrm>
            <a:off x="2590800" y="3276600"/>
            <a:ext cx="4038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265229" name="Line 13"/>
          <p:cNvSpPr>
            <a:spLocks noChangeShapeType="1"/>
          </p:cNvSpPr>
          <p:nvPr/>
        </p:nvSpPr>
        <p:spPr bwMode="auto">
          <a:xfrm>
            <a:off x="368300" y="3276600"/>
            <a:ext cx="2209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/>
          </a:p>
        </p:txBody>
      </p:sp>
      <p:sp>
        <p:nvSpPr>
          <p:cNvPr id="265230" name="Text Box 14"/>
          <p:cNvSpPr txBox="1">
            <a:spLocks noChangeArrowheads="1"/>
          </p:cNvSpPr>
          <p:nvPr/>
        </p:nvSpPr>
        <p:spPr bwMode="auto">
          <a:xfrm>
            <a:off x="3394075" y="3748088"/>
            <a:ext cx="949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b="1">
                <a:solidFill>
                  <a:schemeClr val="tx1"/>
                </a:solidFill>
              </a:rPr>
              <a:t>50 t</a:t>
            </a:r>
          </a:p>
        </p:txBody>
      </p:sp>
      <p:sp>
        <p:nvSpPr>
          <p:cNvPr id="265231" name="Text Box 15"/>
          <p:cNvSpPr txBox="1">
            <a:spLocks noChangeArrowheads="1"/>
          </p:cNvSpPr>
          <p:nvPr/>
        </p:nvSpPr>
        <p:spPr bwMode="auto">
          <a:xfrm>
            <a:off x="1219200" y="3748088"/>
            <a:ext cx="8302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b="1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65232" name="Text Box 16"/>
          <p:cNvSpPr txBox="1">
            <a:spLocks noChangeArrowheads="1"/>
          </p:cNvSpPr>
          <p:nvPr/>
        </p:nvSpPr>
        <p:spPr bwMode="auto">
          <a:xfrm>
            <a:off x="6605587" y="5965032"/>
            <a:ext cx="30829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vi-VN" sz="2800" b="1" dirty="0" smtClean="0">
                <a:solidFill>
                  <a:srgbClr val="002060"/>
                </a:solidFill>
              </a:rPr>
              <a:t>S = </a:t>
            </a:r>
            <a:r>
              <a:rPr lang="en-US" sz="2800" b="1" dirty="0" smtClean="0">
                <a:solidFill>
                  <a:srgbClr val="002060"/>
                </a:solidFill>
              </a:rPr>
              <a:t>50t </a:t>
            </a:r>
            <a:r>
              <a:rPr lang="en-US" sz="2800" b="1" dirty="0">
                <a:solidFill>
                  <a:srgbClr val="002060"/>
                </a:solidFill>
              </a:rPr>
              <a:t>+ 8 (km)</a:t>
            </a:r>
          </a:p>
        </p:txBody>
      </p:sp>
      <p:sp>
        <p:nvSpPr>
          <p:cNvPr id="265233" name="Text Box 17"/>
          <p:cNvSpPr txBox="1">
            <a:spLocks noChangeArrowheads="1"/>
          </p:cNvSpPr>
          <p:nvPr/>
        </p:nvSpPr>
        <p:spPr bwMode="auto">
          <a:xfrm>
            <a:off x="61912" y="119062"/>
            <a:ext cx="5491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b="1" u="sng" dirty="0">
                <a:solidFill>
                  <a:schemeClr val="accent4">
                    <a:lumMod val="50000"/>
                  </a:schemeClr>
                </a:solidFill>
              </a:rPr>
              <a:t>1. </a:t>
            </a:r>
            <a:r>
              <a:rPr lang="en-US" sz="2800" b="1" u="sng" dirty="0" err="1">
                <a:solidFill>
                  <a:schemeClr val="accent4">
                    <a:lumMod val="50000"/>
                  </a:schemeClr>
                </a:solidFill>
              </a:rPr>
              <a:t>Khái</a:t>
            </a:r>
            <a:r>
              <a:rPr lang="en-US" sz="2800" b="1" u="sng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accent4">
                    <a:lumMod val="50000"/>
                  </a:schemeClr>
                </a:solidFill>
              </a:rPr>
              <a:t>niệm</a:t>
            </a:r>
            <a:r>
              <a:rPr lang="vi-VN" sz="2800" b="1" u="sng" dirty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en-US" sz="2800" b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65234" name="Text Box 18"/>
          <p:cNvSpPr txBox="1">
            <a:spLocks noChangeArrowheads="1"/>
          </p:cNvSpPr>
          <p:nvPr/>
        </p:nvSpPr>
        <p:spPr bwMode="auto">
          <a:xfrm>
            <a:off x="433388" y="5965032"/>
            <a:ext cx="74605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Sau t </a:t>
            </a:r>
            <a:r>
              <a:rPr 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ôtô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tâm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Hà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: 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…….</a:t>
            </a:r>
          </a:p>
        </p:txBody>
      </p:sp>
      <p:grpSp>
        <p:nvGrpSpPr>
          <p:cNvPr id="265235" name="Group 19"/>
          <p:cNvGrpSpPr>
            <a:grpSpLocks/>
          </p:cNvGrpSpPr>
          <p:nvPr/>
        </p:nvGrpSpPr>
        <p:grpSpPr bwMode="auto">
          <a:xfrm>
            <a:off x="433388" y="4289425"/>
            <a:ext cx="8253412" cy="1630363"/>
            <a:chOff x="0" y="2558"/>
            <a:chExt cx="2928" cy="1027"/>
          </a:xfrm>
        </p:grpSpPr>
        <p:sp>
          <p:nvSpPr>
            <p:cNvPr id="265236" name="Text Box 20"/>
            <p:cNvSpPr txBox="1">
              <a:spLocks noChangeArrowheads="1"/>
            </p:cNvSpPr>
            <p:nvPr/>
          </p:nvSpPr>
          <p:spPr bwMode="auto">
            <a:xfrm>
              <a:off x="0" y="2558"/>
              <a:ext cx="2928" cy="10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30000"/>
                </a:spcBef>
              </a:pPr>
              <a:r>
                <a:rPr lang="en-US" sz="2800" b="1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         </a:t>
              </a:r>
              <a:r>
                <a:rPr lang="en-US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H</a:t>
              </a:r>
              <a:r>
                <a:rPr lang="vi-VN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ãy điền vào chỗ trống cho đúng:</a:t>
              </a:r>
              <a:endParaRPr lang="en-US" sz="2800" b="1" dirty="0">
                <a:solidFill>
                  <a:schemeClr val="tx1"/>
                </a:solidFill>
                <a:cs typeface="Times New Roman" panose="02020603050405020304" pitchFamily="18" charset="0"/>
              </a:endParaRPr>
            </a:p>
            <a:p>
              <a:pPr algn="l">
                <a:spcBef>
                  <a:spcPct val="30000"/>
                </a:spcBef>
              </a:pPr>
              <a:r>
                <a:rPr lang="en-US" sz="2800" b="1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Sau </a:t>
              </a:r>
              <a:r>
                <a:rPr lang="en-US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1</a:t>
              </a:r>
              <a:r>
                <a:rPr lang="vi-VN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gi</a:t>
              </a:r>
              <a:r>
                <a:rPr lang="vi-VN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ờ ô tô đi được là</a:t>
              </a:r>
              <a:r>
                <a:rPr lang="en-US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: </a:t>
              </a:r>
              <a:endParaRPr lang="en-US" sz="2800" b="1" dirty="0">
                <a:solidFill>
                  <a:schemeClr val="tx1"/>
                </a:solidFill>
                <a:cs typeface="Times New Roman" panose="02020603050405020304" pitchFamily="18" charset="0"/>
              </a:endParaRPr>
            </a:p>
            <a:p>
              <a:pPr algn="l">
                <a:spcBef>
                  <a:spcPct val="30000"/>
                </a:spcBef>
              </a:pPr>
              <a:r>
                <a:rPr lang="en-US" sz="2800" b="1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Sau </a:t>
              </a:r>
              <a:r>
                <a:rPr lang="en-US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t</a:t>
              </a:r>
              <a:r>
                <a:rPr lang="vi-VN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 giờ ô tô đi được</a:t>
              </a:r>
              <a:r>
                <a:rPr lang="en-US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 </a:t>
              </a:r>
              <a:r>
                <a:rPr lang="vi-VN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là:</a:t>
              </a:r>
              <a:r>
                <a:rPr lang="en-US" sz="2800" b="1" dirty="0" smtClean="0">
                  <a:solidFill>
                    <a:schemeClr val="tx1"/>
                  </a:solidFill>
                  <a:cs typeface="Times New Roman" panose="02020603050405020304" pitchFamily="18" charset="0"/>
                </a:rPr>
                <a:t> </a:t>
              </a:r>
              <a:endParaRPr lang="en-US" sz="2800" b="1" dirty="0">
                <a:solidFill>
                  <a:schemeClr val="tx1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265237" name="Rectangle 21"/>
            <p:cNvSpPr>
              <a:spLocks noChangeArrowheads="1"/>
            </p:cNvSpPr>
            <p:nvPr/>
          </p:nvSpPr>
          <p:spPr bwMode="auto">
            <a:xfrm>
              <a:off x="39" y="2592"/>
              <a:ext cx="24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sz="1800" b="1" dirty="0">
                  <a:solidFill>
                    <a:srgbClr val="FF0066"/>
                  </a:solidFill>
                  <a:latin typeface="Arial" charset="0"/>
                </a:rPr>
                <a:t>?1</a:t>
              </a:r>
            </a:p>
          </p:txBody>
        </p:sp>
      </p:grpSp>
      <p:sp>
        <p:nvSpPr>
          <p:cNvPr id="265238" name="Text Box 22"/>
          <p:cNvSpPr txBox="1">
            <a:spLocks noChangeArrowheads="1"/>
          </p:cNvSpPr>
          <p:nvPr/>
        </p:nvSpPr>
        <p:spPr bwMode="auto">
          <a:xfrm>
            <a:off x="4405312" y="4867275"/>
            <a:ext cx="25288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50</a:t>
            </a:r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. 1= 50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(km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65239" name="Text Box 23"/>
          <p:cNvSpPr txBox="1">
            <a:spLocks noChangeArrowheads="1"/>
          </p:cNvSpPr>
          <p:nvPr/>
        </p:nvSpPr>
        <p:spPr bwMode="auto">
          <a:xfrm>
            <a:off x="4119562" y="5390495"/>
            <a:ext cx="27860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vi-VN" sz="28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50</a:t>
            </a:r>
            <a:r>
              <a:rPr lang="vi-VN" sz="28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. </a:t>
            </a:r>
            <a:r>
              <a:rPr lang="en-US" sz="28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 </a:t>
            </a:r>
            <a:r>
              <a:rPr lang="vi-VN" sz="28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= 50t </a:t>
            </a:r>
            <a:r>
              <a:rPr lang="en-US" sz="28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(km</a:t>
            </a:r>
            <a:r>
              <a:rPr lang="en-US" sz="2800" b="1" dirty="0">
                <a:solidFill>
                  <a:srgbClr val="002060"/>
                </a:solidFill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6524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546470"/>
              </p:ext>
            </p:extLst>
          </p:nvPr>
        </p:nvGraphicFramePr>
        <p:xfrm>
          <a:off x="2276475" y="2746375"/>
          <a:ext cx="8064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323" name="CorelDRAW" r:id="rId4" imgW="1179000" imgH="530280" progId="">
                  <p:embed/>
                </p:oleObj>
              </mc:Choice>
              <mc:Fallback>
                <p:oleObj name="CorelDRAW" r:id="rId4" imgW="1179000" imgH="53028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475" y="2746375"/>
                        <a:ext cx="8064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5242" name="AutoShape 26"/>
          <p:cNvSpPr>
            <a:spLocks noChangeArrowheads="1"/>
          </p:cNvSpPr>
          <p:nvPr/>
        </p:nvSpPr>
        <p:spPr bwMode="auto">
          <a:xfrm>
            <a:off x="7064375" y="3714750"/>
            <a:ext cx="762000" cy="1828800"/>
          </a:xfrm>
          <a:prstGeom prst="wedgeEllipseCallout">
            <a:avLst>
              <a:gd name="adj1" fmla="val -90417"/>
              <a:gd name="adj2" fmla="val 83074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sz="4400" b="1">
                <a:solidFill>
                  <a:schemeClr val="tx1"/>
                </a:solidFill>
                <a:latin typeface="Arial" charset="0"/>
              </a:rPr>
              <a:t>?</a:t>
            </a:r>
          </a:p>
        </p:txBody>
      </p:sp>
      <p:sp>
        <p:nvSpPr>
          <p:cNvPr id="265243" name="AutoShape 27"/>
          <p:cNvSpPr>
            <a:spLocks noChangeArrowheads="1"/>
          </p:cNvSpPr>
          <p:nvPr/>
        </p:nvSpPr>
        <p:spPr bwMode="auto">
          <a:xfrm>
            <a:off x="8434387" y="4055269"/>
            <a:ext cx="685800" cy="1704975"/>
          </a:xfrm>
          <a:prstGeom prst="wedgeEllipseCallout">
            <a:avLst>
              <a:gd name="adj1" fmla="val -153241"/>
              <a:gd name="adj2" fmla="val 72903"/>
            </a:avLst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sz="4400" b="1">
                <a:solidFill>
                  <a:schemeClr val="tx1"/>
                </a:solidFill>
                <a:latin typeface="Arial" charset="0"/>
              </a:rPr>
              <a:t>?</a:t>
            </a:r>
          </a:p>
        </p:txBody>
      </p:sp>
      <p:sp>
        <p:nvSpPr>
          <p:cNvPr id="265244" name="Rectangle 28"/>
          <p:cNvSpPr>
            <a:spLocks noChangeArrowheads="1"/>
          </p:cNvSpPr>
          <p:nvPr/>
        </p:nvSpPr>
        <p:spPr bwMode="auto">
          <a:xfrm>
            <a:off x="6605587" y="5878652"/>
            <a:ext cx="2514600" cy="6096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/>
          </a:p>
        </p:txBody>
      </p:sp>
      <p:pic>
        <p:nvPicPr>
          <p:cNvPr id="32" name="Picture 17" descr="book3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24787" y="145256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26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65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5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65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65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65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65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65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65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65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5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6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6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85" decel="100000"/>
                                        <p:tgtEl>
                                          <p:spTgt spid="2652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385" decel="100000"/>
                                        <p:tgtEl>
                                          <p:spTgt spid="2652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52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385" fill="hold"/>
                                        <p:tgtEl>
                                          <p:spTgt spid="265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5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385" fill="hold"/>
                                        <p:tgtEl>
                                          <p:spTgt spid="265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5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901 L 0.39861 0.0048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00" y="-2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35784E-6 L 0.00261 0.13037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385" decel="100000"/>
                                        <p:tgtEl>
                                          <p:spTgt spid="2652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385" decel="100000"/>
                                        <p:tgtEl>
                                          <p:spTgt spid="2652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52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9" dur="385" fill="hold"/>
                                        <p:tgtEl>
                                          <p:spTgt spid="26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385" fill="hold"/>
                                        <p:tgtEl>
                                          <p:spTgt spid="265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5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500"/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500"/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500"/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64124E-6 L 0.00347 0.1322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6600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" fill="hold"/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500"/>
                                        <p:tgtEl>
                                          <p:spTgt spid="265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500"/>
                                        <p:tgtEl>
                                          <p:spTgt spid="265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500"/>
                                        <p:tgtEl>
                                          <p:spTgt spid="265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385" decel="100000"/>
                                        <p:tgtEl>
                                          <p:spTgt spid="2652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385" decel="100000"/>
                                        <p:tgtEl>
                                          <p:spTgt spid="2652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52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2" dur="385" fill="hold"/>
                                        <p:tgtEl>
                                          <p:spTgt spid="265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5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4" dur="385" fill="hold"/>
                                        <p:tgtEl>
                                          <p:spTgt spid="265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5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53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65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65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6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65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65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6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2" dur="2000"/>
                                        <p:tgtEl>
                                          <p:spTgt spid="26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/>
      <p:bldP spid="265219" grpId="0" animBg="1"/>
      <p:bldP spid="265220" grpId="0" animBg="1"/>
      <p:bldP spid="265221" grpId="0" animBg="1"/>
      <p:bldP spid="265222" grpId="0" animBg="1"/>
      <p:bldP spid="265223" grpId="0" animBg="1"/>
      <p:bldP spid="265224" grpId="0" animBg="1"/>
      <p:bldP spid="265225" grpId="0"/>
      <p:bldP spid="265226" grpId="0" animBg="1"/>
      <p:bldP spid="265227" grpId="0" animBg="1"/>
      <p:bldP spid="265228" grpId="0" animBg="1"/>
      <p:bldP spid="265228" grpId="1" animBg="1"/>
      <p:bldP spid="265229" grpId="0" animBg="1"/>
      <p:bldP spid="265229" grpId="1" animBg="1"/>
      <p:bldP spid="265229" grpId="2" animBg="1"/>
      <p:bldP spid="265230" grpId="0"/>
      <p:bldP spid="265231" grpId="0"/>
      <p:bldP spid="265232" grpId="0"/>
      <p:bldP spid="265242" grpId="0" animBg="1"/>
      <p:bldP spid="265243" grpId="0" animBg="1"/>
      <p:bldP spid="2652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8100" y="38100"/>
            <a:ext cx="84582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?</a:t>
            </a:r>
            <a:r>
              <a:rPr lang="en-US" sz="2800" b="1" dirty="0" smtClean="0">
                <a:solidFill>
                  <a:srgbClr val="002060"/>
                </a:solidFill>
                <a:latin typeface="Arial" charset="0"/>
              </a:rPr>
              <a:t>2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Tính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các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giá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trị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tương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ứng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của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s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khi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cho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t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lần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lượt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lấy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các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giá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trị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1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giờ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; 2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giờ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; 3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giờ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; 4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giờ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; …</a:t>
            </a:r>
          </a:p>
          <a:p>
            <a:pPr algn="ctr"/>
            <a:r>
              <a:rPr lang="vi-VN" sz="2800" b="1" dirty="0" smtClean="0">
                <a:solidFill>
                  <a:srgbClr val="002060"/>
                </a:solidFill>
                <a:latin typeface="Arial" charset="0"/>
              </a:rPr>
              <a:t>S = 50t+8</a:t>
            </a:r>
            <a:endParaRPr lang="en-US" sz="2800" b="1" dirty="0">
              <a:solidFill>
                <a:srgbClr val="002060"/>
              </a:solidFill>
              <a:latin typeface="Arial" charset="0"/>
            </a:endParaRPr>
          </a:p>
        </p:txBody>
      </p:sp>
      <p:graphicFrame>
        <p:nvGraphicFramePr>
          <p:cNvPr id="279558" name="Group 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214065993"/>
              </p:ext>
            </p:extLst>
          </p:nvPr>
        </p:nvGraphicFramePr>
        <p:xfrm>
          <a:off x="457200" y="2133600"/>
          <a:ext cx="8229600" cy="1403350"/>
        </p:xfrm>
        <a:graphic>
          <a:graphicData uri="http://schemas.openxmlformats.org/drawingml/2006/table">
            <a:tbl>
              <a:tblPr/>
              <a:tblGrid>
                <a:gridCol w="1981200"/>
                <a:gridCol w="1219200"/>
                <a:gridCol w="1219200"/>
                <a:gridCol w="1219200"/>
                <a:gridCol w="1219200"/>
                <a:gridCol w="1371600"/>
              </a:tblGrid>
              <a:tr h="42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 (h)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....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 = 50.t + 8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(km)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9583" name="Rectangle 31"/>
          <p:cNvSpPr>
            <a:spLocks noChangeArrowheads="1"/>
          </p:cNvSpPr>
          <p:nvPr/>
        </p:nvSpPr>
        <p:spPr bwMode="auto">
          <a:xfrm>
            <a:off x="2590800" y="2663825"/>
            <a:ext cx="990600" cy="841375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2800" dirty="0">
                <a:solidFill>
                  <a:srgbClr val="FF3300"/>
                </a:solidFill>
              </a:rPr>
              <a:t>58 </a:t>
            </a:r>
          </a:p>
        </p:txBody>
      </p:sp>
      <p:sp>
        <p:nvSpPr>
          <p:cNvPr id="279584" name="Rectangle 32"/>
          <p:cNvSpPr>
            <a:spLocks noChangeArrowheads="1"/>
          </p:cNvSpPr>
          <p:nvPr/>
        </p:nvSpPr>
        <p:spPr bwMode="auto">
          <a:xfrm>
            <a:off x="3771900" y="2678112"/>
            <a:ext cx="990600" cy="812800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2800" dirty="0">
                <a:solidFill>
                  <a:srgbClr val="FF3300"/>
                </a:solidFill>
              </a:rPr>
              <a:t>108 </a:t>
            </a:r>
          </a:p>
        </p:txBody>
      </p:sp>
      <p:sp>
        <p:nvSpPr>
          <p:cNvPr id="279585" name="Rectangle 33"/>
          <p:cNvSpPr>
            <a:spLocks noChangeArrowheads="1"/>
          </p:cNvSpPr>
          <p:nvPr/>
        </p:nvSpPr>
        <p:spPr bwMode="auto">
          <a:xfrm>
            <a:off x="4968875" y="2678112"/>
            <a:ext cx="990600" cy="801688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2800" dirty="0">
                <a:solidFill>
                  <a:srgbClr val="FF3300"/>
                </a:solidFill>
              </a:rPr>
              <a:t>158 </a:t>
            </a:r>
          </a:p>
        </p:txBody>
      </p:sp>
      <p:sp>
        <p:nvSpPr>
          <p:cNvPr id="279586" name="Rectangle 34"/>
          <p:cNvSpPr>
            <a:spLocks noChangeArrowheads="1"/>
          </p:cNvSpPr>
          <p:nvPr/>
        </p:nvSpPr>
        <p:spPr bwMode="auto">
          <a:xfrm>
            <a:off x="6240780" y="2678112"/>
            <a:ext cx="990600" cy="796608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2800" dirty="0">
                <a:solidFill>
                  <a:srgbClr val="FF3300"/>
                </a:solidFill>
              </a:rPr>
              <a:t>208 </a:t>
            </a:r>
          </a:p>
        </p:txBody>
      </p:sp>
      <p:sp>
        <p:nvSpPr>
          <p:cNvPr id="279587" name="Rectangle 35"/>
          <p:cNvSpPr>
            <a:spLocks noChangeArrowheads="1"/>
          </p:cNvSpPr>
          <p:nvPr/>
        </p:nvSpPr>
        <p:spPr bwMode="auto">
          <a:xfrm>
            <a:off x="7391400" y="2667000"/>
            <a:ext cx="1219200" cy="812800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vi-VN" dirty="0" smtClean="0">
                <a:solidFill>
                  <a:srgbClr val="CC3300"/>
                </a:solidFill>
              </a:rPr>
              <a:t>...</a:t>
            </a:r>
            <a:endParaRPr lang="en-US" sz="2800" dirty="0">
              <a:solidFill>
                <a:srgbClr val="CC3300"/>
              </a:solidFill>
            </a:endParaRPr>
          </a:p>
        </p:txBody>
      </p:sp>
      <p:sp>
        <p:nvSpPr>
          <p:cNvPr id="279588" name="Text Box 36"/>
          <p:cNvSpPr txBox="1">
            <a:spLocks noChangeArrowheads="1"/>
          </p:cNvSpPr>
          <p:nvPr/>
        </p:nvSpPr>
        <p:spPr bwMode="auto">
          <a:xfrm>
            <a:off x="914400" y="5245100"/>
            <a:ext cx="411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5400" b="1">
                <a:solidFill>
                  <a:schemeClr val="tx2"/>
                </a:solidFill>
                <a:latin typeface="Arial" charset="0"/>
              </a:rPr>
              <a:t>s = 50.t  + 8</a:t>
            </a:r>
          </a:p>
        </p:txBody>
      </p:sp>
      <p:sp>
        <p:nvSpPr>
          <p:cNvPr id="279589" name="Rectangle 37"/>
          <p:cNvSpPr>
            <a:spLocks noChangeArrowheads="1"/>
          </p:cNvSpPr>
          <p:nvPr/>
        </p:nvSpPr>
        <p:spPr bwMode="auto">
          <a:xfrm>
            <a:off x="990600" y="5143500"/>
            <a:ext cx="685800" cy="990600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6600" b="1">
                <a:solidFill>
                  <a:srgbClr val="FF3300"/>
                </a:solidFill>
              </a:rPr>
              <a:t>y</a:t>
            </a:r>
          </a:p>
        </p:txBody>
      </p:sp>
      <p:sp>
        <p:nvSpPr>
          <p:cNvPr id="279590" name="Rectangle 38"/>
          <p:cNvSpPr>
            <a:spLocks noChangeArrowheads="1"/>
          </p:cNvSpPr>
          <p:nvPr/>
        </p:nvSpPr>
        <p:spPr bwMode="auto">
          <a:xfrm>
            <a:off x="3200400" y="5130800"/>
            <a:ext cx="520700" cy="990600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6600" b="1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279591" name="Rectangle 39"/>
          <p:cNvSpPr>
            <a:spLocks noChangeArrowheads="1"/>
          </p:cNvSpPr>
          <p:nvPr/>
        </p:nvSpPr>
        <p:spPr bwMode="auto">
          <a:xfrm>
            <a:off x="2286000" y="5118100"/>
            <a:ext cx="762000" cy="990600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6600" b="1">
                <a:solidFill>
                  <a:srgbClr val="FF3300"/>
                </a:solidFill>
              </a:rPr>
              <a:t>a</a:t>
            </a:r>
          </a:p>
        </p:txBody>
      </p:sp>
      <p:sp>
        <p:nvSpPr>
          <p:cNvPr id="279592" name="Rectangle 40"/>
          <p:cNvSpPr>
            <a:spLocks noChangeArrowheads="1"/>
          </p:cNvSpPr>
          <p:nvPr/>
        </p:nvSpPr>
        <p:spPr bwMode="auto">
          <a:xfrm>
            <a:off x="5029200" y="5105400"/>
            <a:ext cx="2819400" cy="990600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6600" b="1">
                <a:solidFill>
                  <a:srgbClr val="FF3300"/>
                </a:solidFill>
              </a:rPr>
              <a:t>(a </a:t>
            </a:r>
            <a:r>
              <a:rPr lang="en-US" sz="6600" b="1">
                <a:solidFill>
                  <a:srgbClr val="FF3300"/>
                </a:solidFill>
                <a:cs typeface="Arial" charset="0"/>
              </a:rPr>
              <a:t>≠ 0) </a:t>
            </a:r>
          </a:p>
        </p:txBody>
      </p:sp>
      <p:sp>
        <p:nvSpPr>
          <p:cNvPr id="279593" name="Rectangle 41"/>
          <p:cNvSpPr>
            <a:spLocks noChangeArrowheads="1"/>
          </p:cNvSpPr>
          <p:nvPr/>
        </p:nvSpPr>
        <p:spPr bwMode="auto">
          <a:xfrm>
            <a:off x="4267200" y="5118100"/>
            <a:ext cx="685800" cy="990600"/>
          </a:xfrm>
          <a:prstGeom prst="rect">
            <a:avLst/>
          </a:prstGeom>
          <a:solidFill>
            <a:srgbClr val="D9E1BD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6600" b="1">
                <a:solidFill>
                  <a:srgbClr val="FF3300"/>
                </a:solidFill>
              </a:rPr>
              <a:t>b</a:t>
            </a:r>
          </a:p>
        </p:txBody>
      </p:sp>
      <p:sp>
        <p:nvSpPr>
          <p:cNvPr id="279594" name="Text Box 42"/>
          <p:cNvSpPr txBox="1">
            <a:spLocks noChangeArrowheads="1"/>
          </p:cNvSpPr>
          <p:nvPr/>
        </p:nvSpPr>
        <p:spPr bwMode="auto">
          <a:xfrm>
            <a:off x="457200" y="259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b="1" dirty="0">
                <a:solidFill>
                  <a:schemeClr val="tx1"/>
                </a:solidFill>
              </a:rPr>
              <a:t>s = 50.t + 8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sndAc>
          <p:stSnd>
            <p:snd r:embed="rId2" name="click.wav"/>
          </p:stSnd>
        </p:sndAc>
      </p:transition>
    </mc:Choice>
    <mc:Fallback xmlns="">
      <p:transition spd="slow">
        <p:sndAc>
          <p:stSnd>
            <p:snd r:embed="rId4" name="click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279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279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279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9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9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" fill="hold"/>
                                        <p:tgtEl>
                                          <p:spTgt spid="279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" fill="hold"/>
                                        <p:tgtEl>
                                          <p:spTgt spid="279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9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9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9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9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9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9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4.16185E-6 L 0.12083 0.4217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795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0" y="2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edge">
                                      <p:cBhvr>
                                        <p:cTn id="49" dur="2000"/>
                                        <p:tgtEl>
                                          <p:spTgt spid="279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795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795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795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9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9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9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9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9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9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9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9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9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9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279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279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"/>
                                        <p:tgtEl>
                                          <p:spTgt spid="279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7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79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79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79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279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279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279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279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279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279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279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7" grpId="0"/>
      <p:bldP spid="279583" grpId="0" animBg="1"/>
      <p:bldP spid="279583" grpId="1" animBg="1"/>
      <p:bldP spid="279584" grpId="0" animBg="1"/>
      <p:bldP spid="279584" grpId="1" animBg="1"/>
      <p:bldP spid="279585" grpId="0" animBg="1"/>
      <p:bldP spid="279585" grpId="1" animBg="1"/>
      <p:bldP spid="279586" grpId="0" animBg="1"/>
      <p:bldP spid="279586" grpId="1" animBg="1"/>
      <p:bldP spid="279587" grpId="0" animBg="1"/>
      <p:bldP spid="279587" grpId="1" animBg="1"/>
      <p:bldP spid="279588" grpId="0"/>
      <p:bldP spid="279588" grpId="1"/>
      <p:bldP spid="279589" grpId="0" animBg="1"/>
      <p:bldP spid="279589" grpId="1" animBg="1"/>
      <p:bldP spid="279590" grpId="0" animBg="1"/>
      <p:bldP spid="279590" grpId="1" animBg="1"/>
      <p:bldP spid="279591" grpId="0" animBg="1"/>
      <p:bldP spid="279591" grpId="1" animBg="1"/>
      <p:bldP spid="279592" grpId="0" animBg="1"/>
      <p:bldP spid="279592" grpId="1" animBg="1"/>
      <p:bldP spid="279593" grpId="0" animBg="1"/>
      <p:bldP spid="279593" grpId="1" animBg="1"/>
      <p:bldP spid="279594" grpId="0"/>
      <p:bldP spid="279594" grpId="1"/>
      <p:bldP spid="279594" grpId="2"/>
      <p:bldP spid="279594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7175" y="762000"/>
            <a:ext cx="8610600" cy="2743200"/>
          </a:xfrm>
          <a:prstGeom prst="rect">
            <a:avLst/>
          </a:prstGeom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 fontAlgn="auto">
              <a:lnSpc>
                <a:spcPct val="90000"/>
              </a:lnSpc>
              <a:buNone/>
            </a:pPr>
            <a:r>
              <a:rPr lang="vi-VN" alt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</a:rPr>
              <a:t>b) Định nghĩa: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marL="45720" indent="0" algn="just" fontAlgn="auto">
              <a:lnSpc>
                <a:spcPct val="90000"/>
              </a:lnSpc>
              <a:buNone/>
            </a:pPr>
            <a:r>
              <a:rPr lang="vi-VN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</a:rPr>
              <a:t>Hàm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</a:rPr>
              <a:t>bậc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</a:rPr>
              <a:t>nhất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là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hàm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số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được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cho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bởi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công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thức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vi-VN" altLang="en-US" sz="28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" indent="0" algn="just" fontAlgn="auto">
              <a:lnSpc>
                <a:spcPct val="90000"/>
              </a:lnSpc>
              <a:buNone/>
            </a:pPr>
            <a:r>
              <a:rPr lang="vi-VN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                          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y =  ax + b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marL="45720" indent="0" algn="just" fontAlgn="auto">
              <a:lnSpc>
                <a:spcPct val="90000"/>
              </a:lnSpc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trong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đó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a, b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là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các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số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cho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trước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itchFamily="18" charset="0"/>
              </a:rPr>
              <a:t>và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543557"/>
              </p:ext>
            </p:extLst>
          </p:nvPr>
        </p:nvGraphicFramePr>
        <p:xfrm>
          <a:off x="6096000" y="2362200"/>
          <a:ext cx="9144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632" name="Equation" r:id="rId3" imgW="228643" imgH="171529" progId="Equation.DSMT4">
                  <p:embed/>
                </p:oleObj>
              </mc:Choice>
              <mc:Fallback>
                <p:oleObj name="Equation" r:id="rId3" imgW="228643" imgH="171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362200"/>
                        <a:ext cx="91440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55"/>
          <p:cNvSpPr txBox="1">
            <a:spLocks noChangeArrowheads="1"/>
          </p:cNvSpPr>
          <p:nvPr/>
        </p:nvSpPr>
        <p:spPr bwMode="auto">
          <a:xfrm>
            <a:off x="0" y="3810000"/>
            <a:ext cx="868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 dirty="0" err="1">
                <a:solidFill>
                  <a:srgbClr val="002060"/>
                </a:solidFill>
                <a:latin typeface="Times New Roman" pitchFamily="18" charset="0"/>
              </a:rPr>
              <a:t>Chú</a:t>
            </a:r>
            <a:r>
              <a:rPr lang="en-US" altLang="en-US" b="1" i="1" dirty="0">
                <a:solidFill>
                  <a:srgbClr val="002060"/>
                </a:solidFill>
                <a:latin typeface="Times New Roman" pitchFamily="18" charset="0"/>
              </a:rPr>
              <a:t> ý:</a:t>
            </a:r>
            <a:r>
              <a:rPr lang="en-US" altLang="en-US" sz="3600" b="1" dirty="0">
                <a:latin typeface="Times New Roman" pitchFamily="18" charset="0"/>
              </a:rPr>
              <a:t>  </a:t>
            </a:r>
            <a:r>
              <a:rPr lang="en-US" altLang="en-US" sz="3600" b="1" dirty="0" err="1" smtClean="0">
                <a:solidFill>
                  <a:schemeClr val="tx2"/>
                </a:solidFill>
                <a:latin typeface="Times New Roman" pitchFamily="18" charset="0"/>
              </a:rPr>
              <a:t>Khi</a:t>
            </a:r>
            <a:r>
              <a:rPr lang="en-US" altLang="en-US" sz="3600" b="1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  <a:t>b = 0, </a:t>
            </a:r>
            <a:r>
              <a:rPr lang="en-US" altLang="en-US" sz="3600" b="1" dirty="0" err="1">
                <a:solidFill>
                  <a:schemeClr val="tx2"/>
                </a:solidFill>
                <a:latin typeface="Times New Roman" pitchFamily="18" charset="0"/>
              </a:rPr>
              <a:t>hàm</a:t>
            </a:r>
            <a: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chemeClr val="tx2"/>
                </a:solidFill>
                <a:latin typeface="Times New Roman" pitchFamily="18" charset="0"/>
              </a:rPr>
              <a:t>dạng</a:t>
            </a:r>
            <a:r>
              <a:rPr lang="en-US" altLang="en-US" sz="3600" b="1" dirty="0">
                <a:solidFill>
                  <a:schemeClr val="tx2"/>
                </a:solidFill>
                <a:latin typeface="Times New Roman" pitchFamily="18" charset="0"/>
              </a:rPr>
              <a:t> y = ax</a:t>
            </a:r>
          </a:p>
        </p:txBody>
      </p:sp>
      <p:pic>
        <p:nvPicPr>
          <p:cNvPr id="6" name="Picture 17" descr="book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762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975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0" y="0"/>
            <a:ext cx="9144000" cy="10350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vi-VN" sz="2800" b="1" kern="0" dirty="0" smtClean="0">
                <a:solidFill>
                  <a:schemeClr val="accent4">
                    <a:lumMod val="50000"/>
                  </a:schemeClr>
                </a:solidFill>
              </a:rPr>
              <a:t>VD1:</a:t>
            </a:r>
            <a:r>
              <a:rPr lang="en-US" sz="2800" b="1" kern="0" dirty="0" err="1" smtClean="0">
                <a:solidFill>
                  <a:schemeClr val="accent4">
                    <a:lumMod val="50000"/>
                  </a:schemeClr>
                </a:solidFill>
              </a:rPr>
              <a:t>Trong</a:t>
            </a:r>
            <a:r>
              <a:rPr lang="en-US" sz="2800" b="1" kern="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các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hàm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số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sau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hàm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số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nào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là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hàm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số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bậc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nhất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?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Hãy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xác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định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các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hệ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số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a, b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của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kern="0" dirty="0" err="1">
                <a:solidFill>
                  <a:schemeClr val="accent4">
                    <a:lumMod val="50000"/>
                  </a:schemeClr>
                </a:solidFill>
              </a:rPr>
              <a:t>chúng</a:t>
            </a:r>
            <a:r>
              <a:rPr lang="en-US" sz="2800" b="1" kern="0" dirty="0">
                <a:solidFill>
                  <a:schemeClr val="accent4">
                    <a:lumMod val="50000"/>
                  </a:schemeClr>
                </a:solidFill>
              </a:rPr>
              <a:t>?</a:t>
            </a:r>
            <a:r>
              <a:rPr lang="en-US" sz="2800" b="1" kern="0" dirty="0">
                <a:solidFill>
                  <a:srgbClr val="002060"/>
                </a:solidFill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US" sz="2800" b="1" kern="0" dirty="0">
              <a:solidFill>
                <a:srgbClr val="002060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000" b="1" kern="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Group 40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73767348"/>
                  </p:ext>
                </p:extLst>
              </p:nvPr>
            </p:nvGraphicFramePr>
            <p:xfrm>
              <a:off x="1219200" y="1172096"/>
              <a:ext cx="7010400" cy="5609704"/>
            </p:xfrm>
            <a:graphic>
              <a:graphicData uri="http://schemas.openxmlformats.org/drawingml/2006/table">
                <a:tbl>
                  <a:tblPr/>
                  <a:tblGrid>
                    <a:gridCol w="2400300"/>
                    <a:gridCol w="1714500"/>
                    <a:gridCol w="1371600"/>
                    <a:gridCol w="1524000"/>
                  </a:tblGrid>
                  <a:tr h="94506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số</a:t>
                          </a:r>
                          <a:endParaRPr kumimoji="0" lang="en-US" sz="28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số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bậc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nhất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Hệ số a</a:t>
                          </a: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Hệ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số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b</a:t>
                          </a: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5725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14:m>
                            <m:oMath xmlns:m="http://schemas.openxmlformats.org/officeDocument/2006/math">
                              <m:r>
                                <a:rPr kumimoji="0" lang="vi-VN" sz="24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      </m:t>
                              </m:r>
                              <m:r>
                                <a:rPr kumimoji="0" lang="vi-VN" sz="24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𝑦</m:t>
                              </m:r>
                              <m:r>
                                <a:rPr kumimoji="0" lang="vi-VN" sz="24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kumimoji="0" lang="vi-VN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vi-VN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vi-VN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kumimoji="0" lang="vi-VN" sz="24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x</m:t>
                              </m:r>
                            </m:oMath>
                          </a14:m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 +  4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      </a:t>
                          </a: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5725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  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 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</a:t>
                          </a: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9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-</a:t>
                          </a: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8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x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5725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   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 - 0,5x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89669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69666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</a:rPr>
                            <a:t>      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 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4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x</a:t>
                          </a:r>
                          <a:r>
                            <a:rPr kumimoji="0" lang="en-US" sz="2400" b="0" i="0" u="none" strike="noStrike" cap="none" normalizeH="0" baseline="300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2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+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7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Group 40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73767348"/>
                  </p:ext>
                </p:extLst>
              </p:nvPr>
            </p:nvGraphicFramePr>
            <p:xfrm>
              <a:off x="1219200" y="1172096"/>
              <a:ext cx="7010400" cy="5609704"/>
            </p:xfrm>
            <a:graphic>
              <a:graphicData uri="http://schemas.openxmlformats.org/drawingml/2006/table">
                <a:tbl>
                  <a:tblPr/>
                  <a:tblGrid>
                    <a:gridCol w="2400300"/>
                    <a:gridCol w="1714500"/>
                    <a:gridCol w="1371600"/>
                    <a:gridCol w="1524000"/>
                  </a:tblGrid>
                  <a:tr h="94506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số</a:t>
                          </a:r>
                          <a:endParaRPr kumimoji="0" lang="en-US" sz="28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 số bậc nhất </a:t>
                          </a: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Hệ số a</a:t>
                          </a: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Hệ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số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b</a:t>
                          </a: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5725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3"/>
                          <a:stretch>
                            <a:fillRect t="-105096" r="-192640" b="-3878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      </a:t>
                          </a: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5725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  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 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</a:t>
                          </a: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9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-</a:t>
                          </a: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8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x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5725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   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 - 0,5x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89669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896172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2060"/>
                              </a:solidFill>
                              <a:effectLst/>
                              <a:latin typeface="Times New Roman" pitchFamily="18" charset="0"/>
                            </a:rPr>
                            <a:t>      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 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4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x</a:t>
                          </a:r>
                          <a:r>
                            <a:rPr kumimoji="0" lang="en-US" sz="2400" b="0" i="0" u="none" strike="noStrike" cap="none" normalizeH="0" baseline="300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2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+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7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50" marB="45750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906233"/>
              </p:ext>
            </p:extLst>
          </p:nvPr>
        </p:nvGraphicFramePr>
        <p:xfrm>
          <a:off x="1447800" y="5334000"/>
          <a:ext cx="19891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782" name="Equation" r:id="rId4" imgW="1168400" imgH="241300" progId="Equation.DSMT4">
                  <p:embed/>
                </p:oleObj>
              </mc:Choice>
              <mc:Fallback>
                <p:oleObj name="Equation" r:id="rId4" imgW="11684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334000"/>
                        <a:ext cx="19891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413943"/>
              </p:ext>
            </p:extLst>
          </p:nvPr>
        </p:nvGraphicFramePr>
        <p:xfrm>
          <a:off x="5778499" y="5410200"/>
          <a:ext cx="473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783" name="Equation" r:id="rId6" imgW="241091" imgH="215713" progId="Equation.DSMT4">
                  <p:embed/>
                </p:oleObj>
              </mc:Choice>
              <mc:Fallback>
                <p:oleObj name="Equation" r:id="rId6" imgW="241091" imgH="2157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499" y="5410200"/>
                        <a:ext cx="4730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040532"/>
              </p:ext>
            </p:extLst>
          </p:nvPr>
        </p:nvGraphicFramePr>
        <p:xfrm>
          <a:off x="7036435" y="5410200"/>
          <a:ext cx="1006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784" name="Equation" r:id="rId8" imgW="558800" imgH="228600" progId="Equation.DSMT4">
                  <p:embed/>
                </p:oleObj>
              </mc:Choice>
              <mc:Fallback>
                <p:oleObj name="Equation" r:id="rId8" imgW="558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6435" y="5410200"/>
                        <a:ext cx="10064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7"/>
          <p:cNvSpPr txBox="1">
            <a:spLocks noChangeArrowheads="1"/>
          </p:cNvSpPr>
          <p:nvPr/>
        </p:nvSpPr>
        <p:spPr bwMode="auto">
          <a:xfrm>
            <a:off x="3657600" y="3514725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FF0000"/>
                </a:solidFill>
                <a:latin typeface=".VnTime" pitchFamily="34" charset="0"/>
              </a:rPr>
              <a:t>x</a:t>
            </a:r>
            <a:endParaRPr lang="en-US" altLang="en-US" sz="28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5105400" y="3429000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   </a:t>
            </a:r>
            <a:r>
              <a:rPr lang="en-US" altLang="en-US" sz="2800" b="1" dirty="0" smtClean="0">
                <a:solidFill>
                  <a:srgbClr val="FF0000"/>
                </a:solidFill>
                <a:latin typeface=".VnTime" pitchFamily="34" charset="0"/>
              </a:rPr>
              <a:t>-</a:t>
            </a:r>
            <a:r>
              <a:rPr lang="vi-VN" altLang="en-US" sz="2800" b="1" dirty="0" smtClean="0">
                <a:solidFill>
                  <a:srgbClr val="FF0000"/>
                </a:solidFill>
                <a:latin typeface=".VnTime" pitchFamily="34" charset="0"/>
              </a:rPr>
              <a:t> 8</a:t>
            </a:r>
            <a:endParaRPr lang="en-US" altLang="en-US" sz="28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0" name="Text Box 37"/>
          <p:cNvSpPr txBox="1">
            <a:spLocks noChangeArrowheads="1"/>
          </p:cNvSpPr>
          <p:nvPr/>
        </p:nvSpPr>
        <p:spPr bwMode="auto">
          <a:xfrm>
            <a:off x="6662737" y="3451860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   </a:t>
            </a:r>
            <a:r>
              <a:rPr lang="vi-VN" altLang="en-US" sz="2800" b="1" dirty="0" smtClean="0">
                <a:solidFill>
                  <a:srgbClr val="FF0000"/>
                </a:solidFill>
                <a:latin typeface=".VnTime" pitchFamily="34" charset="0"/>
              </a:rPr>
              <a:t>9</a:t>
            </a:r>
            <a:endParaRPr lang="en-US" altLang="en-US" sz="28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3663315" y="4366260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altLang="en-US" sz="2800" b="1" dirty="0" smtClean="0">
                <a:solidFill>
                  <a:srgbClr val="FF0000"/>
                </a:solidFill>
                <a:latin typeface=".VnTime" pitchFamily="34" charset="0"/>
              </a:rPr>
              <a:t>x</a:t>
            </a:r>
            <a:endParaRPr lang="en-US" altLang="en-US" sz="28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2" name="Text Box 37"/>
          <p:cNvSpPr txBox="1">
            <a:spLocks noChangeArrowheads="1"/>
          </p:cNvSpPr>
          <p:nvPr/>
        </p:nvSpPr>
        <p:spPr bwMode="auto">
          <a:xfrm>
            <a:off x="5042535" y="4270056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   - 0,5</a:t>
            </a:r>
          </a:p>
        </p:txBody>
      </p:sp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6662736" y="4366259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   0</a:t>
            </a:r>
          </a:p>
        </p:txBody>
      </p:sp>
      <p:sp>
        <p:nvSpPr>
          <p:cNvPr id="14" name="Text Box 37"/>
          <p:cNvSpPr txBox="1">
            <a:spLocks noChangeArrowheads="1"/>
          </p:cNvSpPr>
          <p:nvPr/>
        </p:nvSpPr>
        <p:spPr bwMode="auto">
          <a:xfrm>
            <a:off x="3677762" y="5257800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  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79436" y="257331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x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655945" y="2271600"/>
                <a:ext cx="445956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vi-VN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5945" y="2271600"/>
                <a:ext cx="445956" cy="7861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7343357" y="257331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>
                <a:solidFill>
                  <a:srgbClr val="FF0000"/>
                </a:solidFill>
              </a:rPr>
              <a:t>4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36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45" name="Rectangle 9"/>
          <p:cNvSpPr>
            <a:spLocks noChangeArrowheads="1"/>
          </p:cNvSpPr>
          <p:nvPr/>
        </p:nvSpPr>
        <p:spPr bwMode="auto">
          <a:xfrm>
            <a:off x="409575" y="6248400"/>
            <a:ext cx="7315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sz="2800" b="1" dirty="0">
                <a:solidFill>
                  <a:srgbClr val="7030A0"/>
                </a:solidFill>
              </a:rPr>
              <a:t>.</a:t>
            </a:r>
            <a:r>
              <a:rPr lang="en-US" sz="2800" b="1" dirty="0" err="1">
                <a:solidFill>
                  <a:srgbClr val="7030A0"/>
                </a:solidFill>
              </a:rPr>
              <a:t>Vậy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hàm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số</a:t>
            </a:r>
            <a:r>
              <a:rPr lang="en-US" sz="2800" b="1" dirty="0">
                <a:solidFill>
                  <a:srgbClr val="7030A0"/>
                </a:solidFill>
              </a:rPr>
              <a:t> y = </a:t>
            </a:r>
            <a:r>
              <a:rPr lang="en-US" sz="2800" b="1" dirty="0" smtClean="0">
                <a:solidFill>
                  <a:srgbClr val="7030A0"/>
                </a:solidFill>
              </a:rPr>
              <a:t>-</a:t>
            </a:r>
            <a:r>
              <a:rPr lang="vi-VN" sz="2800" b="1" dirty="0" smtClean="0">
                <a:solidFill>
                  <a:srgbClr val="7030A0"/>
                </a:solidFill>
              </a:rPr>
              <a:t> 7</a:t>
            </a:r>
            <a:r>
              <a:rPr lang="en-US" sz="2800" b="1" dirty="0" smtClean="0">
                <a:solidFill>
                  <a:srgbClr val="7030A0"/>
                </a:solidFill>
              </a:rPr>
              <a:t>x </a:t>
            </a:r>
            <a:r>
              <a:rPr lang="en-US" sz="2800" b="1" dirty="0">
                <a:solidFill>
                  <a:srgbClr val="7030A0"/>
                </a:solidFill>
              </a:rPr>
              <a:t>+ </a:t>
            </a:r>
            <a:r>
              <a:rPr lang="vi-VN" sz="2800" b="1" dirty="0" smtClean="0">
                <a:solidFill>
                  <a:srgbClr val="7030A0"/>
                </a:solidFill>
              </a:rPr>
              <a:t>2 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nghịch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biến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trên</a:t>
            </a:r>
            <a:r>
              <a:rPr lang="en-US" sz="2800" b="1" dirty="0">
                <a:solidFill>
                  <a:srgbClr val="7030A0"/>
                </a:solidFill>
              </a:rPr>
              <a:t> R</a:t>
            </a:r>
          </a:p>
        </p:txBody>
      </p:sp>
      <p:pic>
        <p:nvPicPr>
          <p:cNvPr id="11" name="Picture 17" descr="book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5715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-9525" y="-762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sz="3200" b="1" u="sng" dirty="0" smtClean="0">
                <a:solidFill>
                  <a:schemeClr val="accent4">
                    <a:lumMod val="50000"/>
                  </a:schemeClr>
                </a:solidFill>
              </a:rPr>
              <a:t>2. </a:t>
            </a:r>
            <a:r>
              <a:rPr lang="en-US" sz="3200" b="1" u="sng" dirty="0" err="1" smtClean="0">
                <a:solidFill>
                  <a:schemeClr val="accent4">
                    <a:lumMod val="50000"/>
                  </a:schemeClr>
                </a:solidFill>
              </a:rPr>
              <a:t>Tính</a:t>
            </a:r>
            <a:r>
              <a:rPr lang="en-US" sz="3200" b="1" u="sng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b="1" u="sng" dirty="0" err="1" smtClean="0">
                <a:solidFill>
                  <a:schemeClr val="accent4">
                    <a:lumMod val="50000"/>
                  </a:schemeClr>
                </a:solidFill>
              </a:rPr>
              <a:t>chất</a:t>
            </a:r>
            <a:r>
              <a:rPr lang="en-US" sz="3200" b="1" u="sng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  <a:endParaRPr lang="en-US" sz="3200" b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9050" y="400050"/>
            <a:ext cx="92202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l">
              <a:lnSpc>
                <a:spcPct val="80000"/>
              </a:lnSpc>
              <a:spcBef>
                <a:spcPct val="20000"/>
              </a:spcBef>
              <a:buAutoNum type="alphaLcParenR"/>
            </a:pPr>
            <a:r>
              <a:rPr lang="vi-VN" sz="2800" b="1" dirty="0" smtClean="0">
                <a:solidFill>
                  <a:schemeClr val="accent6">
                    <a:lumMod val="50000"/>
                  </a:schemeClr>
                </a:solidFill>
              </a:rPr>
              <a:t>Ví dụ:</a:t>
            </a:r>
            <a:endParaRPr lang="vi-VN" sz="28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vi-VN" sz="2800" b="1" dirty="0" smtClean="0">
                <a:solidFill>
                  <a:schemeClr val="accent4">
                    <a:lumMod val="50000"/>
                  </a:schemeClr>
                </a:solidFill>
              </a:rPr>
              <a:t>VD2: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Xét</a:t>
            </a:r>
            <a:r>
              <a:rPr lang="vi-VN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tính</a:t>
            </a:r>
            <a:r>
              <a:rPr lang="vi-VN" sz="28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đồng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biến</a:t>
            </a:r>
            <a:r>
              <a:rPr lang="vi-VN" sz="28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</a:rPr>
              <a:t>nghịch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</a:rPr>
              <a:t>biến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</a:rPr>
              <a:t>hàm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</a:rPr>
              <a:t>số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4">
                    <a:lumMod val="50000"/>
                  </a:schemeClr>
                </a:solidFill>
              </a:rPr>
              <a:t>bậc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nhất</a:t>
            </a:r>
            <a:r>
              <a:rPr lang="vi-VN" sz="2800" b="1" dirty="0" smtClean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  <a:p>
            <a:pPr marL="514350" indent="-514350" algn="l">
              <a:lnSpc>
                <a:spcPct val="80000"/>
              </a:lnSpc>
              <a:spcBef>
                <a:spcPct val="20000"/>
              </a:spcBef>
              <a:buAutoNum type="alphaLcParenR"/>
            </a:pP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y 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= </a:t>
            </a:r>
            <a:r>
              <a:rPr lang="vi-VN" sz="3200" b="1" dirty="0" smtClean="0">
                <a:solidFill>
                  <a:schemeClr val="accent4">
                    <a:lumMod val="50000"/>
                  </a:schemeClr>
                </a:solidFill>
              </a:rPr>
              <a:t>f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(x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) </a:t>
            </a:r>
            <a:r>
              <a:rPr lang="vi-VN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= </a:t>
            </a:r>
            <a:r>
              <a:rPr lang="vi-VN" sz="3200" b="1" dirty="0" smtClean="0">
                <a:solidFill>
                  <a:schemeClr val="accent4">
                    <a:lumMod val="50000"/>
                  </a:schemeClr>
                </a:solidFill>
              </a:rPr>
              <a:t> - </a:t>
            </a:r>
            <a:r>
              <a:rPr lang="vi-VN" sz="3200" b="1" dirty="0">
                <a:solidFill>
                  <a:schemeClr val="accent4">
                    <a:lumMod val="50000"/>
                  </a:schemeClr>
                </a:solidFill>
              </a:rPr>
              <a:t>7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x 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+ </a:t>
            </a:r>
            <a:r>
              <a:rPr lang="vi-VN" sz="3200" b="1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vi-VN" sz="3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>
              <a:lnSpc>
                <a:spcPct val="80000"/>
              </a:lnSpc>
              <a:spcBef>
                <a:spcPct val="20000"/>
              </a:spcBef>
              <a:buAutoNum type="alphaLcParenR"/>
            </a:pP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y = g(x) = </a:t>
            </a:r>
            <a:r>
              <a:rPr lang="vi-VN" sz="3200" b="1" dirty="0" smtClean="0">
                <a:solidFill>
                  <a:schemeClr val="accent4">
                    <a:lumMod val="50000"/>
                  </a:schemeClr>
                </a:solidFill>
              </a:rPr>
              <a:t> 7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</a:rPr>
              <a:t>x 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  <a:t>+ </a:t>
            </a:r>
            <a:r>
              <a:rPr lang="vi-VN" sz="3200" b="1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304800" y="2190750"/>
            <a:ext cx="838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dirty="0" smtClean="0">
                <a:solidFill>
                  <a:srgbClr val="7030A0"/>
                </a:solidFill>
              </a:rPr>
              <a:t>      a) </a:t>
            </a:r>
            <a:r>
              <a:rPr lang="en-US" sz="3200" dirty="0" err="1" smtClean="0">
                <a:solidFill>
                  <a:srgbClr val="7030A0"/>
                </a:solidFill>
              </a:rPr>
              <a:t>Hàm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số</a:t>
            </a:r>
            <a:r>
              <a:rPr lang="en-US" sz="3200" dirty="0">
                <a:solidFill>
                  <a:srgbClr val="7030A0"/>
                </a:solidFill>
              </a:rPr>
              <a:t> y = </a:t>
            </a:r>
            <a:r>
              <a:rPr lang="vi-VN" sz="3200" dirty="0" smtClean="0">
                <a:solidFill>
                  <a:srgbClr val="7030A0"/>
                </a:solidFill>
              </a:rPr>
              <a:t>f</a:t>
            </a:r>
            <a:r>
              <a:rPr lang="en-US" sz="3200" dirty="0" smtClean="0">
                <a:solidFill>
                  <a:srgbClr val="7030A0"/>
                </a:solidFill>
              </a:rPr>
              <a:t>(x</a:t>
            </a:r>
            <a:r>
              <a:rPr lang="en-US" sz="3200" dirty="0">
                <a:solidFill>
                  <a:srgbClr val="7030A0"/>
                </a:solidFill>
              </a:rPr>
              <a:t>) = </a:t>
            </a:r>
            <a:r>
              <a:rPr lang="vi-VN" sz="3200" dirty="0" smtClean="0">
                <a:solidFill>
                  <a:srgbClr val="7030A0"/>
                </a:solidFill>
              </a:rPr>
              <a:t>- </a:t>
            </a:r>
            <a:r>
              <a:rPr lang="vi-VN" sz="3200" dirty="0">
                <a:solidFill>
                  <a:srgbClr val="7030A0"/>
                </a:solidFill>
              </a:rPr>
              <a:t>7</a:t>
            </a:r>
            <a:r>
              <a:rPr lang="en-US" sz="3200" dirty="0" smtClean="0">
                <a:solidFill>
                  <a:srgbClr val="7030A0"/>
                </a:solidFill>
              </a:rPr>
              <a:t>x </a:t>
            </a:r>
            <a:r>
              <a:rPr lang="en-US" sz="3200" dirty="0">
                <a:solidFill>
                  <a:srgbClr val="7030A0"/>
                </a:solidFill>
              </a:rPr>
              <a:t>+ </a:t>
            </a:r>
            <a:r>
              <a:rPr lang="vi-VN" sz="3200" dirty="0" smtClean="0">
                <a:solidFill>
                  <a:srgbClr val="7030A0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dirty="0" smtClean="0">
                <a:solidFill>
                  <a:schemeClr val="tx1"/>
                </a:solidFill>
              </a:rPr>
              <a:t>          TXĐ: x </a:t>
            </a:r>
            <a:r>
              <a:rPr lang="vi-VN" sz="3200" dirty="0" smtClean="0">
                <a:solidFill>
                  <a:schemeClr val="tx1"/>
                </a:solidFill>
                <a:latin typeface="Cambria Math"/>
                <a:ea typeface="Cambria Math"/>
              </a:rPr>
              <a:t>∈ </a:t>
            </a:r>
            <a:r>
              <a:rPr lang="en-US" sz="3200" dirty="0" smtClean="0">
                <a:solidFill>
                  <a:schemeClr val="tx1"/>
                </a:solidFill>
              </a:rPr>
              <a:t>R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419100" y="3124200"/>
            <a:ext cx="8229600" cy="85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dirty="0" smtClean="0">
                <a:solidFill>
                  <a:schemeClr val="tx1"/>
                </a:solidFill>
              </a:rPr>
              <a:t>         Với :    </a:t>
            </a:r>
            <a:r>
              <a:rPr lang="en-US" sz="3200" dirty="0" smtClean="0">
                <a:solidFill>
                  <a:srgbClr val="002060"/>
                </a:solidFill>
              </a:rPr>
              <a:t>x</a:t>
            </a:r>
            <a:r>
              <a:rPr lang="en-US" sz="3200" baseline="-25000" dirty="0" smtClean="0">
                <a:solidFill>
                  <a:srgbClr val="002060"/>
                </a:solidFill>
              </a:rPr>
              <a:t>1</a:t>
            </a:r>
            <a:r>
              <a:rPr lang="vi-VN" sz="3200" baseline="-25000" dirty="0" smtClean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&lt;</a:t>
            </a:r>
            <a:r>
              <a:rPr lang="en-US" sz="3200" baseline="-25000" dirty="0" smtClean="0">
                <a:solidFill>
                  <a:srgbClr val="002060"/>
                </a:solidFill>
              </a:rPr>
              <a:t> </a:t>
            </a:r>
            <a:r>
              <a:rPr lang="vi-VN" sz="3200" baseline="-25000" dirty="0" smtClean="0">
                <a:solidFill>
                  <a:srgbClr val="002060"/>
                </a:solidFill>
              </a:rPr>
              <a:t>  </a:t>
            </a:r>
            <a:r>
              <a:rPr lang="en-US" sz="3200" dirty="0" smtClean="0">
                <a:solidFill>
                  <a:srgbClr val="002060"/>
                </a:solidFill>
              </a:rPr>
              <a:t>x</a:t>
            </a:r>
            <a:r>
              <a:rPr lang="en-US" sz="3200" baseline="-25000" dirty="0" smtClean="0">
                <a:solidFill>
                  <a:srgbClr val="002060"/>
                </a:solidFill>
              </a:rPr>
              <a:t>2</a:t>
            </a:r>
            <a:r>
              <a:rPr lang="vi-VN" sz="3200" dirty="0" smtClean="0">
                <a:solidFill>
                  <a:schemeClr val="tx1"/>
                </a:solidFill>
              </a:rPr>
              <a:t> (</a:t>
            </a:r>
            <a:r>
              <a:rPr lang="en-US" sz="3200" dirty="0" smtClean="0">
                <a:solidFill>
                  <a:schemeClr val="tx1"/>
                </a:solidFill>
              </a:rPr>
              <a:t>x</a:t>
            </a:r>
            <a:r>
              <a:rPr lang="en-US" sz="3200" baseline="-25000" dirty="0" smtClean="0">
                <a:solidFill>
                  <a:schemeClr val="tx1"/>
                </a:solidFill>
              </a:rPr>
              <a:t>1</a:t>
            </a:r>
            <a:r>
              <a:rPr lang="vi-VN" sz="3200" dirty="0" smtClean="0">
                <a:solidFill>
                  <a:schemeClr val="tx1"/>
                </a:solidFill>
              </a:rPr>
              <a:t>,</a:t>
            </a:r>
            <a:r>
              <a:rPr lang="en-US" sz="3200" baseline="-250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x</a:t>
            </a:r>
            <a:r>
              <a:rPr lang="en-US" sz="3200" baseline="-25000" dirty="0" smtClean="0">
                <a:solidFill>
                  <a:schemeClr val="tx1"/>
                </a:solidFill>
              </a:rPr>
              <a:t>2</a:t>
            </a:r>
            <a:r>
              <a:rPr lang="vi-VN" sz="3200" baseline="-25000" dirty="0" smtClean="0">
                <a:solidFill>
                  <a:schemeClr val="tx1"/>
                </a:solidFill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Cambria Math"/>
                <a:ea typeface="Cambria Math"/>
              </a:rPr>
              <a:t>∈ </a:t>
            </a:r>
            <a:r>
              <a:rPr lang="en-US" sz="3200" dirty="0" smtClean="0">
                <a:solidFill>
                  <a:schemeClr val="tx1"/>
                </a:solidFill>
              </a:rPr>
              <a:t>R</a:t>
            </a:r>
            <a:r>
              <a:rPr lang="vi-VN" sz="3200" dirty="0" smtClean="0">
                <a:solidFill>
                  <a:schemeClr val="tx1"/>
                </a:solidFill>
              </a:rPr>
              <a:t> )</a:t>
            </a:r>
            <a:r>
              <a:rPr lang="vi-VN" sz="3200" baseline="-25000" dirty="0" smtClean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3693539"/>
            <a:ext cx="4572000" cy="229190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b="1" dirty="0">
                <a:solidFill>
                  <a:schemeClr val="tx1"/>
                </a:solidFill>
                <a:latin typeface="Cambria Math"/>
                <a:ea typeface="Cambria Math"/>
              </a:rPr>
              <a:t>⇒  </a:t>
            </a:r>
            <a:r>
              <a:rPr lang="vi-VN" sz="3200" b="1" dirty="0" smtClean="0">
                <a:solidFill>
                  <a:schemeClr val="tx1"/>
                </a:solidFill>
                <a:latin typeface="Cambria Math"/>
                <a:ea typeface="Cambria Math"/>
              </a:rPr>
              <a:t>    -  </a:t>
            </a:r>
            <a:r>
              <a:rPr lang="vi-VN" sz="3200" b="1" dirty="0">
                <a:solidFill>
                  <a:schemeClr val="tx1"/>
                </a:solidFill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1</a:t>
            </a:r>
            <a:r>
              <a:rPr lang="vi-VN" sz="3200" b="1" baseline="-25000" dirty="0" smtClean="0">
                <a:solidFill>
                  <a:schemeClr val="tx1"/>
                </a:solidFill>
              </a:rPr>
              <a:t>    </a:t>
            </a:r>
            <a:r>
              <a:rPr lang="en-US" altLang="en-US" sz="3200" b="1" dirty="0" smtClean="0">
                <a:solidFill>
                  <a:srgbClr val="FF0000"/>
                </a:solidFill>
                <a:latin typeface=".VnTime" pitchFamily="34" charset="0"/>
              </a:rPr>
              <a:t>&gt;</a:t>
            </a:r>
            <a:r>
              <a:rPr lang="vi-VN" sz="3200" b="1" dirty="0" smtClean="0">
                <a:solidFill>
                  <a:schemeClr val="tx1"/>
                </a:solidFill>
              </a:rPr>
              <a:t>  - 7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2</a:t>
            </a:r>
            <a:endParaRPr lang="vi-VN" sz="3200" b="1" baseline="-25000" dirty="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endParaRPr lang="vi-VN" sz="3200" b="1" baseline="-25000" dirty="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b="1" dirty="0" smtClean="0">
                <a:solidFill>
                  <a:schemeClr val="tx1"/>
                </a:solidFill>
                <a:latin typeface="Cambria Math"/>
                <a:ea typeface="Cambria Math"/>
              </a:rPr>
              <a:t>⇒  - </a:t>
            </a:r>
            <a:r>
              <a:rPr lang="vi-VN" sz="3200" b="1" dirty="0" smtClean="0">
                <a:solidFill>
                  <a:schemeClr val="tx1"/>
                </a:solidFill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1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+ </a:t>
            </a:r>
            <a:r>
              <a:rPr lang="vi-VN" sz="3200" b="1" dirty="0">
                <a:solidFill>
                  <a:schemeClr val="tx1"/>
                </a:solidFill>
              </a:rPr>
              <a:t>2</a:t>
            </a:r>
            <a:r>
              <a:rPr lang="vi-VN" sz="3200" b="1" dirty="0" smtClean="0">
                <a:solidFill>
                  <a:schemeClr val="tx1"/>
                </a:solidFill>
              </a:rPr>
              <a:t> </a:t>
            </a:r>
            <a:r>
              <a:rPr lang="en-US" altLang="en-US" sz="3200" b="1" dirty="0" smtClean="0">
                <a:solidFill>
                  <a:srgbClr val="FF0000"/>
                </a:solidFill>
                <a:latin typeface=".VnTime" pitchFamily="34" charset="0"/>
              </a:rPr>
              <a:t>&gt;</a:t>
            </a:r>
            <a:r>
              <a:rPr lang="vi-VN" altLang="en-US" sz="32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vi-VN" altLang="en-US" sz="3200" b="1" dirty="0" smtClean="0">
                <a:solidFill>
                  <a:schemeClr val="tx1"/>
                </a:solidFill>
                <a:latin typeface=".VnTime" pitchFamily="34" charset="0"/>
              </a:rPr>
              <a:t>-</a:t>
            </a:r>
            <a:r>
              <a:rPr lang="en-US" altLang="en-US" sz="32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vi-VN" altLang="en-US" sz="3200" b="1" dirty="0">
                <a:solidFill>
                  <a:schemeClr val="tx1"/>
                </a:solidFill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+ </a:t>
            </a:r>
            <a:r>
              <a:rPr lang="vi-VN" sz="3200" b="1" dirty="0" smtClean="0">
                <a:solidFill>
                  <a:schemeClr val="tx1"/>
                </a:solidFill>
              </a:rPr>
              <a:t>2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endParaRPr lang="vi-VN" sz="3200" b="1" dirty="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b="1" dirty="0" smtClean="0">
                <a:solidFill>
                  <a:schemeClr val="tx1"/>
                </a:solidFill>
                <a:latin typeface="Cambria Math"/>
                <a:ea typeface="Cambria Math"/>
              </a:rPr>
              <a:t>⇒        </a:t>
            </a:r>
            <a:r>
              <a:rPr lang="vi-VN" sz="3200" b="1" dirty="0">
                <a:solidFill>
                  <a:srgbClr val="002060"/>
                </a:solidFill>
                <a:latin typeface="Cambria Math"/>
                <a:ea typeface="Cambria Math"/>
              </a:rPr>
              <a:t>f</a:t>
            </a:r>
            <a:r>
              <a:rPr lang="vi-VN" sz="32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(</a:t>
            </a:r>
            <a:r>
              <a:rPr lang="en-US" sz="3200" b="1" dirty="0">
                <a:solidFill>
                  <a:srgbClr val="002060"/>
                </a:solidFill>
              </a:rPr>
              <a:t>x</a:t>
            </a:r>
            <a:r>
              <a:rPr lang="en-US" sz="3200" b="1" baseline="-25000" dirty="0">
                <a:solidFill>
                  <a:srgbClr val="002060"/>
                </a:solidFill>
              </a:rPr>
              <a:t>1</a:t>
            </a:r>
            <a:r>
              <a:rPr lang="vi-VN" sz="3200" b="1" dirty="0">
                <a:solidFill>
                  <a:srgbClr val="002060"/>
                </a:solidFill>
              </a:rPr>
              <a:t> ) </a:t>
            </a:r>
            <a:r>
              <a:rPr lang="en-US" altLang="en-US" sz="3200" b="1" dirty="0">
                <a:solidFill>
                  <a:srgbClr val="002060"/>
                </a:solidFill>
                <a:latin typeface=".VnTime" pitchFamily="34" charset="0"/>
              </a:rPr>
              <a:t>&gt; </a:t>
            </a:r>
            <a:r>
              <a:rPr lang="vi-VN" sz="32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f(</a:t>
            </a:r>
            <a:r>
              <a:rPr lang="en-US" sz="3200" b="1" dirty="0">
                <a:solidFill>
                  <a:srgbClr val="002060"/>
                </a:solidFill>
              </a:rPr>
              <a:t>x</a:t>
            </a:r>
            <a:r>
              <a:rPr lang="vi-VN" sz="3200" b="1" baseline="-25000" dirty="0">
                <a:solidFill>
                  <a:srgbClr val="002060"/>
                </a:solidFill>
              </a:rPr>
              <a:t>2</a:t>
            </a:r>
            <a:r>
              <a:rPr lang="vi-VN" sz="3200" b="1" dirty="0">
                <a:solidFill>
                  <a:srgbClr val="002060"/>
                </a:solidFill>
              </a:rPr>
              <a:t> )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5" grpId="0"/>
      <p:bldP spid="13" grpId="0"/>
      <p:bldP spid="14" grpId="0"/>
      <p:bldP spid="15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89385" y="476250"/>
            <a:ext cx="78486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vi-VN" sz="3200" b="1" dirty="0" smtClean="0">
                <a:solidFill>
                  <a:srgbClr val="7030A0"/>
                </a:solidFill>
              </a:rPr>
              <a:t>b) 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</a:rPr>
              <a:t>Xét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hàm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số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bậc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nhất</a:t>
            </a:r>
            <a:r>
              <a:rPr lang="en-US" sz="3200" b="1" dirty="0">
                <a:solidFill>
                  <a:srgbClr val="7030A0"/>
                </a:solidFill>
              </a:rPr>
              <a:t> y = g(x) = </a:t>
            </a:r>
            <a:r>
              <a:rPr lang="vi-VN" sz="3200" b="1" dirty="0">
                <a:solidFill>
                  <a:srgbClr val="7030A0"/>
                </a:solidFill>
              </a:rPr>
              <a:t>7</a:t>
            </a:r>
            <a:r>
              <a:rPr lang="en-US" sz="3200" b="1" dirty="0" smtClean="0">
                <a:solidFill>
                  <a:srgbClr val="7030A0"/>
                </a:solidFill>
              </a:rPr>
              <a:t>x </a:t>
            </a:r>
            <a:r>
              <a:rPr lang="en-US" sz="3200" b="1" dirty="0">
                <a:solidFill>
                  <a:srgbClr val="7030A0"/>
                </a:solidFill>
              </a:rPr>
              <a:t>+ </a:t>
            </a:r>
            <a:r>
              <a:rPr lang="vi-VN" sz="3200" b="1" dirty="0" smtClean="0">
                <a:solidFill>
                  <a:srgbClr val="7030A0"/>
                </a:solidFill>
              </a:rPr>
              <a:t>2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>
                <a:solidFill>
                  <a:srgbClr val="7030A0"/>
                </a:solidFill>
              </a:rPr>
              <a:t/>
            </a:r>
            <a:br>
              <a:rPr lang="en-US" sz="3200" b="1" dirty="0">
                <a:solidFill>
                  <a:srgbClr val="7030A0"/>
                </a:solidFill>
              </a:rPr>
            </a:br>
            <a:r>
              <a:rPr lang="en-US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271368" name="Rectangle 8"/>
          <p:cNvSpPr>
            <a:spLocks noChangeArrowheads="1"/>
          </p:cNvSpPr>
          <p:nvPr/>
        </p:nvSpPr>
        <p:spPr bwMode="auto">
          <a:xfrm>
            <a:off x="546300" y="990600"/>
            <a:ext cx="899318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endParaRPr lang="en-US" sz="3200" b="1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b="1" dirty="0" smtClean="0">
                <a:solidFill>
                  <a:schemeClr val="tx1"/>
                </a:solidFill>
              </a:rPr>
              <a:t>      TXĐ: x </a:t>
            </a:r>
            <a:r>
              <a:rPr lang="vi-VN" sz="3200" b="1" dirty="0" smtClean="0">
                <a:solidFill>
                  <a:schemeClr val="tx1"/>
                </a:solidFill>
                <a:latin typeface="Cambria Math"/>
                <a:ea typeface="Cambria Math"/>
              </a:rPr>
              <a:t>∈ </a:t>
            </a:r>
            <a:r>
              <a:rPr lang="en-US" sz="3200" b="1" dirty="0" smtClean="0">
                <a:solidFill>
                  <a:schemeClr val="tx1"/>
                </a:solidFill>
              </a:rPr>
              <a:t>R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71369" name="Rectangle 9"/>
          <p:cNvSpPr>
            <a:spLocks noChangeArrowheads="1"/>
          </p:cNvSpPr>
          <p:nvPr/>
        </p:nvSpPr>
        <p:spPr bwMode="auto">
          <a:xfrm>
            <a:off x="838200" y="2238375"/>
            <a:ext cx="8829675" cy="767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b="1" dirty="0" smtClean="0">
                <a:solidFill>
                  <a:schemeClr val="tx1"/>
                </a:solidFill>
              </a:rPr>
              <a:t>      Với :  </a:t>
            </a:r>
            <a:r>
              <a:rPr lang="en-US" sz="3200" b="1" dirty="0" smtClean="0">
                <a:solidFill>
                  <a:srgbClr val="002060"/>
                </a:solidFill>
              </a:rPr>
              <a:t>x</a:t>
            </a:r>
            <a:r>
              <a:rPr lang="en-US" sz="3200" b="1" baseline="-25000" dirty="0" smtClean="0">
                <a:solidFill>
                  <a:srgbClr val="002060"/>
                </a:solidFill>
              </a:rPr>
              <a:t>1</a:t>
            </a:r>
            <a:r>
              <a:rPr lang="vi-VN" sz="3200" b="1" baseline="-25000" dirty="0" smtClean="0">
                <a:solidFill>
                  <a:srgbClr val="002060"/>
                </a:solidFill>
              </a:rPr>
              <a:t>   </a:t>
            </a:r>
            <a:r>
              <a:rPr lang="en-US" sz="3200" b="1" dirty="0" smtClean="0">
                <a:solidFill>
                  <a:srgbClr val="002060"/>
                </a:solidFill>
              </a:rPr>
              <a:t>&lt;</a:t>
            </a:r>
            <a:r>
              <a:rPr lang="en-US" sz="3200" b="1" baseline="-25000" dirty="0" smtClean="0">
                <a:solidFill>
                  <a:srgbClr val="002060"/>
                </a:solidFill>
              </a:rPr>
              <a:t> </a:t>
            </a:r>
            <a:r>
              <a:rPr lang="vi-VN" sz="3200" b="1" baseline="-25000" dirty="0" smtClean="0">
                <a:solidFill>
                  <a:srgbClr val="002060"/>
                </a:solidFill>
              </a:rPr>
              <a:t>   </a:t>
            </a:r>
            <a:r>
              <a:rPr lang="en-US" sz="3200" b="1" dirty="0" smtClean="0">
                <a:solidFill>
                  <a:srgbClr val="002060"/>
                </a:solidFill>
              </a:rPr>
              <a:t>x</a:t>
            </a:r>
            <a:r>
              <a:rPr lang="en-US" sz="3200" b="1" baseline="-25000" dirty="0" smtClean="0">
                <a:solidFill>
                  <a:srgbClr val="002060"/>
                </a:solidFill>
              </a:rPr>
              <a:t>2</a:t>
            </a:r>
            <a:r>
              <a:rPr lang="vi-VN" sz="3200" b="1" dirty="0" smtClean="0">
                <a:solidFill>
                  <a:schemeClr val="tx1"/>
                </a:solidFill>
              </a:rPr>
              <a:t> (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1</a:t>
            </a:r>
            <a:r>
              <a:rPr lang="vi-VN" sz="3200" b="1" dirty="0" smtClean="0">
                <a:solidFill>
                  <a:schemeClr val="tx1"/>
                </a:solidFill>
              </a:rPr>
              <a:t>,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2</a:t>
            </a:r>
            <a:r>
              <a:rPr lang="vi-VN" sz="3200" b="1" baseline="-25000" dirty="0" smtClean="0">
                <a:solidFill>
                  <a:schemeClr val="tx1"/>
                </a:solidFill>
              </a:rPr>
              <a:t> </a:t>
            </a:r>
            <a:r>
              <a:rPr lang="vi-VN" sz="3200" b="1" dirty="0">
                <a:solidFill>
                  <a:schemeClr val="tx1"/>
                </a:solidFill>
                <a:latin typeface="Cambria Math"/>
                <a:ea typeface="Cambria Math"/>
              </a:rPr>
              <a:t>∈ </a:t>
            </a:r>
            <a:r>
              <a:rPr lang="en-US" sz="3200" b="1" dirty="0" smtClean="0">
                <a:solidFill>
                  <a:schemeClr val="tx1"/>
                </a:solidFill>
              </a:rPr>
              <a:t>R</a:t>
            </a:r>
            <a:r>
              <a:rPr lang="vi-VN" sz="3200" b="1" dirty="0" smtClean="0">
                <a:solidFill>
                  <a:schemeClr val="tx1"/>
                </a:solidFill>
              </a:rPr>
              <a:t> )</a:t>
            </a:r>
            <a:r>
              <a:rPr lang="vi-VN" sz="3200" b="1" baseline="-25000" dirty="0" smtClean="0">
                <a:solidFill>
                  <a:schemeClr val="tx1"/>
                </a:solidFill>
              </a:rPr>
              <a:t> 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71370" name="Rectangle 10"/>
          <p:cNvSpPr>
            <a:spLocks noChangeArrowheads="1"/>
          </p:cNvSpPr>
          <p:nvPr/>
        </p:nvSpPr>
        <p:spPr bwMode="auto">
          <a:xfrm>
            <a:off x="509788" y="2895600"/>
            <a:ext cx="899318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b="1" dirty="0" smtClean="0">
                <a:solidFill>
                  <a:schemeClr val="tx1"/>
                </a:solidFill>
                <a:latin typeface="Cambria Math"/>
                <a:ea typeface="Cambria Math"/>
              </a:rPr>
              <a:t>         ⇒       </a:t>
            </a:r>
            <a:r>
              <a:rPr lang="vi-VN" sz="3200" b="1" dirty="0" smtClean="0">
                <a:solidFill>
                  <a:schemeClr val="tx1"/>
                </a:solidFill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1</a:t>
            </a:r>
            <a:r>
              <a:rPr lang="vi-VN" sz="3200" b="1" baseline="-25000" dirty="0" smtClean="0">
                <a:solidFill>
                  <a:schemeClr val="tx1"/>
                </a:solidFill>
              </a:rPr>
              <a:t>   </a:t>
            </a:r>
            <a:r>
              <a:rPr lang="en-US" sz="3200" b="1" dirty="0" smtClean="0">
                <a:solidFill>
                  <a:srgbClr val="FF0000"/>
                </a:solidFill>
              </a:rPr>
              <a:t>&lt;</a:t>
            </a:r>
            <a:r>
              <a:rPr lang="vi-VN" sz="3200" b="1" dirty="0" smtClean="0">
                <a:solidFill>
                  <a:schemeClr val="tx1"/>
                </a:solidFill>
              </a:rPr>
              <a:t>   7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2</a:t>
            </a:r>
            <a:endParaRPr lang="vi-VN" sz="3200" b="1" baseline="-25000" dirty="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endParaRPr lang="vi-VN" sz="3200" b="1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vi-VN" sz="3200" b="1" dirty="0" smtClean="0">
                <a:solidFill>
                  <a:schemeClr val="tx1"/>
                </a:solidFill>
              </a:rPr>
              <a:t>       </a:t>
            </a:r>
            <a:r>
              <a:rPr lang="vi-VN" sz="3200" b="1" dirty="0" smtClean="0">
                <a:solidFill>
                  <a:schemeClr val="tx1"/>
                </a:solidFill>
                <a:latin typeface="Cambria Math"/>
                <a:ea typeface="Cambria Math"/>
              </a:rPr>
              <a:t>⇒  </a:t>
            </a:r>
            <a:r>
              <a:rPr lang="vi-VN" sz="3200" b="1" dirty="0" smtClean="0">
                <a:solidFill>
                  <a:schemeClr val="tx1"/>
                </a:solidFill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1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+ </a:t>
            </a:r>
            <a:r>
              <a:rPr lang="vi-VN" sz="3200" b="1" dirty="0" smtClean="0">
                <a:solidFill>
                  <a:schemeClr val="tx1"/>
                </a:solidFill>
              </a:rPr>
              <a:t>2 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&lt;</a:t>
            </a:r>
            <a:r>
              <a:rPr lang="vi-VN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vi-VN" sz="3200" b="1" dirty="0">
                <a:solidFill>
                  <a:schemeClr val="tx1"/>
                </a:solidFill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</a:rPr>
              <a:t>x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+ </a:t>
            </a:r>
            <a:r>
              <a:rPr lang="vi-VN" sz="3200" b="1" dirty="0" smtClean="0">
                <a:solidFill>
                  <a:schemeClr val="tx1"/>
                </a:solidFill>
              </a:rPr>
              <a:t>2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endParaRPr lang="vi-VN" sz="3200" b="1" dirty="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vi-VN" sz="3200" b="1" dirty="0" smtClean="0">
                <a:solidFill>
                  <a:schemeClr val="tx1"/>
                </a:solidFill>
                <a:latin typeface="Cambria Math"/>
                <a:ea typeface="Cambria Math"/>
              </a:rPr>
              <a:t>         ⇒     </a:t>
            </a:r>
            <a:r>
              <a:rPr lang="vi-VN" sz="32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g(</a:t>
            </a:r>
            <a:r>
              <a:rPr lang="en-US" sz="3200" b="1" dirty="0" smtClean="0">
                <a:solidFill>
                  <a:srgbClr val="002060"/>
                </a:solidFill>
              </a:rPr>
              <a:t>x</a:t>
            </a:r>
            <a:r>
              <a:rPr lang="en-US" sz="3200" b="1" baseline="-25000" dirty="0" smtClean="0">
                <a:solidFill>
                  <a:srgbClr val="002060"/>
                </a:solidFill>
              </a:rPr>
              <a:t>1</a:t>
            </a:r>
            <a:r>
              <a:rPr lang="vi-VN" sz="3200" b="1" dirty="0">
                <a:solidFill>
                  <a:srgbClr val="002060"/>
                </a:solidFill>
              </a:rPr>
              <a:t> </a:t>
            </a:r>
            <a:r>
              <a:rPr lang="vi-VN" sz="3200" b="1" dirty="0" smtClean="0">
                <a:solidFill>
                  <a:srgbClr val="002060"/>
                </a:solidFill>
              </a:rPr>
              <a:t>)  </a:t>
            </a:r>
            <a:r>
              <a:rPr lang="en-US" sz="3200" b="1" dirty="0" smtClean="0">
                <a:solidFill>
                  <a:srgbClr val="002060"/>
                </a:solidFill>
              </a:rPr>
              <a:t>&lt;</a:t>
            </a:r>
            <a:r>
              <a:rPr lang="vi-VN" sz="3200" b="1" dirty="0" smtClean="0">
                <a:solidFill>
                  <a:srgbClr val="002060"/>
                </a:solidFill>
              </a:rPr>
              <a:t>  </a:t>
            </a:r>
            <a:r>
              <a:rPr lang="vi-VN" sz="3200" b="1" dirty="0" smtClean="0">
                <a:solidFill>
                  <a:srgbClr val="002060"/>
                </a:solidFill>
                <a:latin typeface="Cambria Math"/>
                <a:ea typeface="Cambria Math"/>
              </a:rPr>
              <a:t> </a:t>
            </a:r>
            <a:r>
              <a:rPr lang="vi-VN" sz="3200" b="1" dirty="0">
                <a:solidFill>
                  <a:srgbClr val="002060"/>
                </a:solidFill>
                <a:latin typeface="Cambria Math"/>
                <a:ea typeface="Cambria Math"/>
              </a:rPr>
              <a:t>g(</a:t>
            </a:r>
            <a:r>
              <a:rPr lang="en-US" sz="3200" b="1" dirty="0" smtClean="0">
                <a:solidFill>
                  <a:srgbClr val="002060"/>
                </a:solidFill>
              </a:rPr>
              <a:t>x</a:t>
            </a:r>
            <a:r>
              <a:rPr lang="vi-VN" sz="3200" b="1" baseline="-25000" dirty="0" smtClean="0">
                <a:solidFill>
                  <a:srgbClr val="002060"/>
                </a:solidFill>
              </a:rPr>
              <a:t>2</a:t>
            </a:r>
            <a:r>
              <a:rPr lang="vi-VN" sz="3200" b="1" dirty="0" smtClean="0">
                <a:solidFill>
                  <a:srgbClr val="002060"/>
                </a:solidFill>
              </a:rPr>
              <a:t> </a:t>
            </a:r>
            <a:r>
              <a:rPr lang="vi-VN" sz="3200" b="1" dirty="0">
                <a:solidFill>
                  <a:srgbClr val="002060"/>
                </a:solidFill>
              </a:rPr>
              <a:t>)</a:t>
            </a:r>
            <a:endParaRPr lang="vi-VN" sz="3200" b="1" dirty="0" smtClean="0">
              <a:solidFill>
                <a:srgbClr val="002060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endParaRPr lang="vi-VN" sz="3200" b="1" dirty="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endParaRPr lang="en-US" sz="3200" b="1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>
                <a:solidFill>
                  <a:schemeClr val="tx1"/>
                </a:solidFill>
              </a:rPr>
              <a:t>                            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endParaRPr lang="en-US" sz="3200" b="1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>
                <a:solidFill>
                  <a:schemeClr val="tx1"/>
                </a:solidFill>
              </a:rPr>
              <a:t>                          </a:t>
            </a:r>
          </a:p>
        </p:txBody>
      </p:sp>
      <p:sp>
        <p:nvSpPr>
          <p:cNvPr id="271372" name="Rectangle 12"/>
          <p:cNvSpPr>
            <a:spLocks noChangeArrowheads="1"/>
          </p:cNvSpPr>
          <p:nvPr/>
        </p:nvSpPr>
        <p:spPr bwMode="auto">
          <a:xfrm>
            <a:off x="304800" y="5917406"/>
            <a:ext cx="8584406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 err="1">
                <a:solidFill>
                  <a:srgbClr val="7030A0"/>
                </a:solidFill>
              </a:rPr>
              <a:t>Vậy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hàm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số</a:t>
            </a:r>
            <a:r>
              <a:rPr lang="en-US" sz="3200" b="1" dirty="0">
                <a:solidFill>
                  <a:srgbClr val="7030A0"/>
                </a:solidFill>
              </a:rPr>
              <a:t> y = </a:t>
            </a:r>
            <a:r>
              <a:rPr lang="vi-VN" sz="3200" b="1" dirty="0">
                <a:solidFill>
                  <a:srgbClr val="7030A0"/>
                </a:solidFill>
              </a:rPr>
              <a:t>7</a:t>
            </a:r>
            <a:r>
              <a:rPr lang="en-US" sz="3200" b="1" dirty="0" smtClean="0">
                <a:solidFill>
                  <a:srgbClr val="7030A0"/>
                </a:solidFill>
              </a:rPr>
              <a:t>x </a:t>
            </a:r>
            <a:r>
              <a:rPr lang="en-US" sz="3200" b="1" dirty="0">
                <a:solidFill>
                  <a:srgbClr val="7030A0"/>
                </a:solidFill>
              </a:rPr>
              <a:t>+ </a:t>
            </a:r>
            <a:r>
              <a:rPr lang="vi-VN" sz="3200" b="1" dirty="0" smtClean="0">
                <a:solidFill>
                  <a:srgbClr val="7030A0"/>
                </a:solidFill>
              </a:rPr>
              <a:t>2</a:t>
            </a:r>
            <a:r>
              <a:rPr lang="en-US" sz="3200" b="1" dirty="0" smtClean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đồng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biến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trên</a:t>
            </a:r>
            <a:r>
              <a:rPr lang="en-US" sz="3200" b="1" dirty="0">
                <a:solidFill>
                  <a:srgbClr val="7030A0"/>
                </a:solidFill>
              </a:rPr>
              <a:t> R.</a:t>
            </a:r>
          </a:p>
        </p:txBody>
      </p:sp>
      <p:pic>
        <p:nvPicPr>
          <p:cNvPr id="11" name="Picture 17" descr="book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9132" y="0"/>
            <a:ext cx="138985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8" grpId="0"/>
      <p:bldP spid="271369" grpId="0"/>
      <p:bldP spid="271370" grpId="0"/>
      <p:bldP spid="2713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0394417"/>
                  </p:ext>
                </p:extLst>
              </p:nvPr>
            </p:nvGraphicFramePr>
            <p:xfrm>
              <a:off x="228600" y="152400"/>
              <a:ext cx="8686800" cy="6099183"/>
            </p:xfrm>
            <a:graphic>
              <a:graphicData uri="http://schemas.openxmlformats.org/drawingml/2006/table">
                <a:tbl>
                  <a:tblPr/>
                  <a:tblGrid>
                    <a:gridCol w="2133600"/>
                    <a:gridCol w="1524000"/>
                    <a:gridCol w="914400"/>
                    <a:gridCol w="1066800"/>
                    <a:gridCol w="1371600"/>
                    <a:gridCol w="1676400"/>
                  </a:tblGrid>
                  <a:tr h="137172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</a:t>
                          </a:r>
                          <a:r>
                            <a:rPr kumimoji="0" lang="vi-VN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à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m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số</a:t>
                          </a:r>
                          <a:endParaRPr kumimoji="0" lang="en-US" sz="28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 số bậc nhất </a:t>
                          </a: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Hệ số a</a:t>
                          </a: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Hệ số b</a:t>
                          </a: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 số đồng biến</a:t>
                          </a: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số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nghịch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biến</a:t>
                          </a:r>
                          <a:endParaRPr kumimoji="0" lang="en-US" sz="28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9060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vi-VN" sz="24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𝑦</m:t>
                              </m:r>
                              <m:r>
                                <a:rPr kumimoji="0" lang="vi-VN" sz="24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kumimoji="0" lang="vi-VN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vi-VN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vi-VN" sz="24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kumimoji="0" lang="vi-VN" sz="24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  <m:t>x</m:t>
                              </m:r>
                            </m:oMath>
                          </a14:m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 +  4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   </a:t>
                          </a: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9060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</a:t>
                          </a: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9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-</a:t>
                          </a: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8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x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5717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 - 0,5x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71810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107097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 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4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x</a:t>
                          </a:r>
                          <a:r>
                            <a:rPr kumimoji="0" lang="en-US" sz="2400" b="0" i="0" u="none" strike="noStrike" cap="none" normalizeH="0" baseline="300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2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+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7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0394417"/>
                  </p:ext>
                </p:extLst>
              </p:nvPr>
            </p:nvGraphicFramePr>
            <p:xfrm>
              <a:off x="228600" y="152400"/>
              <a:ext cx="8686800" cy="6099183"/>
            </p:xfrm>
            <a:graphic>
              <a:graphicData uri="http://schemas.openxmlformats.org/drawingml/2006/table">
                <a:tbl>
                  <a:tblPr/>
                  <a:tblGrid>
                    <a:gridCol w="2133600"/>
                    <a:gridCol w="1524000"/>
                    <a:gridCol w="914400"/>
                    <a:gridCol w="1066800"/>
                    <a:gridCol w="1371600"/>
                    <a:gridCol w="1676400"/>
                  </a:tblGrid>
                  <a:tr h="137172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</a:t>
                          </a:r>
                          <a:r>
                            <a:rPr kumimoji="0" lang="vi-VN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à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m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số</a:t>
                          </a:r>
                          <a:endParaRPr kumimoji="0" lang="en-US" sz="28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 số bậc nhất </a:t>
                          </a: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Hệ số a</a:t>
                          </a: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Hệ số b</a:t>
                          </a: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 số đồng biến</a:t>
                          </a: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Hàm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số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nghịch</a:t>
                          </a:r>
                          <a:r>
                            <a:rPr kumimoji="0" lang="en-US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1" i="0" u="none" strike="noStrike" cap="none" normalizeH="0" baseline="0" dirty="0" err="1" smtClean="0">
                              <a:ln>
                                <a:noFill/>
                              </a:ln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biến</a:t>
                          </a:r>
                          <a:endParaRPr kumimoji="0" lang="en-US" sz="28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9060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3"/>
                          <a:stretch>
                            <a:fillRect l="-286" t="-144172" r="-307143" b="-3760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   </a:t>
                          </a: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9060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  <a:cs typeface="Arial" charset="0"/>
                            </a:rPr>
                            <a:t>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</a:t>
                          </a: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9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-</a:t>
                          </a:r>
                          <a:r>
                            <a:rPr kumimoji="0" lang="vi-VN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8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x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95717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</a:t>
                          </a:r>
                          <a:r>
                            <a:rPr kumimoji="0" lang="en-US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 - 0,5x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71810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107097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y = 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4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x</a:t>
                          </a:r>
                          <a:r>
                            <a:rPr kumimoji="0" lang="en-US" sz="2400" b="0" i="0" u="none" strike="noStrike" cap="none" normalizeH="0" baseline="300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2</a:t>
                          </a:r>
                          <a:r>
                            <a:rPr kumimoji="0" lang="en-US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+</a:t>
                          </a:r>
                          <a:r>
                            <a:rPr kumimoji="0" lang="vi-VN" sz="24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Times New Roman" pitchFamily="18" charset="0"/>
                            </a:rPr>
                            <a:t> 7</a:t>
                          </a: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T="45746" marB="45746"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en-US" sz="24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cs typeface="Arial" charset="0"/>
                          </a:endParaRPr>
                        </a:p>
                      </a:txBody>
                      <a:tcPr marT="45746" marB="45746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Text Box 37"/>
          <p:cNvSpPr txBox="1">
            <a:spLocks noChangeArrowheads="1"/>
          </p:cNvSpPr>
          <p:nvPr/>
        </p:nvSpPr>
        <p:spPr bwMode="auto">
          <a:xfrm>
            <a:off x="2385056" y="2631757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 </a:t>
            </a:r>
            <a:r>
              <a:rPr lang="en-US" altLang="en-US" sz="2800" dirty="0">
                <a:latin typeface=".VnTime" pitchFamily="34" charset="0"/>
              </a:rPr>
              <a:t>x</a:t>
            </a:r>
          </a:p>
        </p:txBody>
      </p:sp>
      <p:sp>
        <p:nvSpPr>
          <p:cNvPr id="5" name="Text Box 37"/>
          <p:cNvSpPr txBox="1">
            <a:spLocks noChangeArrowheads="1"/>
          </p:cNvSpPr>
          <p:nvPr/>
        </p:nvSpPr>
        <p:spPr bwMode="auto">
          <a:xfrm>
            <a:off x="2346960" y="3721414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 </a:t>
            </a:r>
            <a:r>
              <a:rPr lang="en-US" altLang="en-US" sz="2800" dirty="0">
                <a:latin typeface=".VnTime" pitchFamily="34" charset="0"/>
              </a:rPr>
              <a:t>x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072978"/>
              </p:ext>
            </p:extLst>
          </p:nvPr>
        </p:nvGraphicFramePr>
        <p:xfrm>
          <a:off x="304800" y="4568190"/>
          <a:ext cx="19891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819" name="Equation" r:id="rId4" imgW="1168400" imgH="241300" progId="Equation.DSMT4">
                  <p:embed/>
                </p:oleObj>
              </mc:Choice>
              <mc:Fallback>
                <p:oleObj name="Equation" r:id="rId4" imgW="1168400" imgH="241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568190"/>
                        <a:ext cx="19891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7"/>
          <p:cNvSpPr txBox="1">
            <a:spLocks noChangeArrowheads="1"/>
          </p:cNvSpPr>
          <p:nvPr/>
        </p:nvSpPr>
        <p:spPr bwMode="auto">
          <a:xfrm>
            <a:off x="3694743" y="27432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dirty="0" smtClean="0">
                <a:latin typeface=".VnTime" pitchFamily="34" charset="0"/>
              </a:rPr>
              <a:t>-</a:t>
            </a:r>
            <a:r>
              <a:rPr lang="vi-VN" altLang="en-US" sz="2800" dirty="0">
                <a:latin typeface=".VnTime" pitchFamily="34" charset="0"/>
              </a:rPr>
              <a:t>8</a:t>
            </a:r>
            <a:endParaRPr lang="en-US" altLang="en-US" sz="2800" dirty="0">
              <a:latin typeface=".VnTime" pitchFamily="34" charset="0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3442331" y="3710938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</a:t>
            </a:r>
            <a:r>
              <a:rPr lang="en-US" altLang="en-US" sz="2800" dirty="0">
                <a:latin typeface=".VnTime" pitchFamily="34" charset="0"/>
              </a:rPr>
              <a:t>- 0,5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741397"/>
              </p:ext>
            </p:extLst>
          </p:nvPr>
        </p:nvGraphicFramePr>
        <p:xfrm>
          <a:off x="4090031" y="4534852"/>
          <a:ext cx="473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820" name="Equation" r:id="rId6" imgW="241091" imgH="215713" progId="Equation.DSMT4">
                  <p:embed/>
                </p:oleObj>
              </mc:Choice>
              <mc:Fallback>
                <p:oleObj name="Equation" r:id="rId6" imgW="241091" imgH="21571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031" y="4534852"/>
                        <a:ext cx="4730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37"/>
          <p:cNvSpPr txBox="1">
            <a:spLocks noChangeArrowheads="1"/>
          </p:cNvSpPr>
          <p:nvPr/>
        </p:nvSpPr>
        <p:spPr bwMode="auto">
          <a:xfrm>
            <a:off x="4532943" y="2720340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</a:t>
            </a:r>
            <a:r>
              <a:rPr lang="vi-VN" altLang="en-US" sz="2800" dirty="0">
                <a:latin typeface=".VnTime" pitchFamily="34" charset="0"/>
              </a:rPr>
              <a:t>9</a:t>
            </a:r>
            <a:endParaRPr lang="en-US" altLang="en-US" sz="2800" dirty="0">
              <a:latin typeface=".VnTime" pitchFamily="34" charset="0"/>
            </a:endParaRPr>
          </a:p>
        </p:txBody>
      </p:sp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4580567" y="3721415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</a:t>
            </a:r>
            <a:r>
              <a:rPr lang="en-US" altLang="en-US" sz="2800" dirty="0">
                <a:latin typeface=".VnTime" pitchFamily="34" charset="0"/>
              </a:rPr>
              <a:t>0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769080"/>
              </p:ext>
            </p:extLst>
          </p:nvPr>
        </p:nvGraphicFramePr>
        <p:xfrm>
          <a:off x="4798059" y="4572000"/>
          <a:ext cx="1006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821" name="Equation" r:id="rId8" imgW="558800" imgH="228600" progId="Equation.DSMT4">
                  <p:embed/>
                </p:oleObj>
              </mc:Choice>
              <mc:Fallback>
                <p:oleObj name="Equation" r:id="rId8" imgW="5588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8059" y="4572000"/>
                        <a:ext cx="10064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37"/>
          <p:cNvSpPr txBox="1">
            <a:spLocks noChangeArrowheads="1"/>
          </p:cNvSpPr>
          <p:nvPr/>
        </p:nvSpPr>
        <p:spPr bwMode="auto">
          <a:xfrm>
            <a:off x="5791200" y="4495800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 x</a:t>
            </a:r>
          </a:p>
        </p:txBody>
      </p: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7315200" y="2639377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 x</a:t>
            </a:r>
          </a:p>
        </p:txBody>
      </p:sp>
      <p:sp>
        <p:nvSpPr>
          <p:cNvPr id="18" name="Text Box 37"/>
          <p:cNvSpPr txBox="1">
            <a:spLocks noChangeArrowheads="1"/>
          </p:cNvSpPr>
          <p:nvPr/>
        </p:nvSpPr>
        <p:spPr bwMode="auto">
          <a:xfrm>
            <a:off x="7284719" y="4501515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 x</a:t>
            </a:r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auto">
          <a:xfrm>
            <a:off x="2362200" y="1676398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 </a:t>
            </a:r>
            <a:r>
              <a:rPr lang="en-US" altLang="en-US" sz="2800" dirty="0">
                <a:latin typeface=".VnTime" pitchFamily="34" charset="0"/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37"/>
              <p:cNvSpPr txBox="1">
                <a:spLocks noChangeArrowheads="1"/>
              </p:cNvSpPr>
              <p:nvPr/>
            </p:nvSpPr>
            <p:spPr bwMode="auto">
              <a:xfrm>
                <a:off x="3419475" y="1676397"/>
                <a:ext cx="1057275" cy="7028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dirty="0">
                    <a:solidFill>
                      <a:srgbClr val="FF0000"/>
                    </a:solidFill>
                    <a:latin typeface=".VnTime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vi-VN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vi-VN" sz="28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altLang="en-US" sz="2800" dirty="0">
                  <a:latin typeface=".VnTime" pitchFamily="34" charset="0"/>
                </a:endParaRPr>
              </a:p>
            </p:txBody>
          </p:sp>
        </mc:Choice>
        <mc:Fallback xmlns="">
          <p:sp>
            <p:nvSpPr>
              <p:cNvPr id="19" name="Text 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19475" y="1676397"/>
                <a:ext cx="1057275" cy="70288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 Box 37"/>
          <p:cNvSpPr txBox="1">
            <a:spLocks noChangeArrowheads="1"/>
          </p:cNvSpPr>
          <p:nvPr/>
        </p:nvSpPr>
        <p:spPr bwMode="auto">
          <a:xfrm>
            <a:off x="5791200" y="1676399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 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1664" y="179700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>
                <a:solidFill>
                  <a:schemeClr val="tx1"/>
                </a:solidFill>
              </a:rPr>
              <a:t>4</a:t>
            </a:r>
            <a:endParaRPr lang="en-US" dirty="0"/>
          </a:p>
        </p:txBody>
      </p:sp>
      <p:sp>
        <p:nvSpPr>
          <p:cNvPr id="21" name="Text Box 37"/>
          <p:cNvSpPr txBox="1">
            <a:spLocks noChangeArrowheads="1"/>
          </p:cNvSpPr>
          <p:nvPr/>
        </p:nvSpPr>
        <p:spPr bwMode="auto">
          <a:xfrm>
            <a:off x="7467599" y="3710937"/>
            <a:ext cx="105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.VnTime" pitchFamily="34" charset="0"/>
              </a:rPr>
              <a:t>     x</a:t>
            </a:r>
          </a:p>
        </p:txBody>
      </p:sp>
    </p:spTree>
    <p:extLst>
      <p:ext uri="{BB962C8B-B14F-4D97-AF65-F5344CB8AC3E}">
        <p14:creationId xmlns:p14="http://schemas.microsoft.com/office/powerpoint/2010/main" val="288715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69&quot;/&gt;&lt;/object&gt;&lt;object type=&quot;3&quot; unique_id=&quot;10005&quot;&gt;&lt;property id=&quot;20148&quot; value=&quot;5&quot;/&gt;&lt;property id=&quot;20300&quot; value=&quot;Slide 2&quot;/&gt;&lt;property id=&quot;20307&quot; value=&quot;334&quot;/&gt;&lt;/object&gt;&lt;object type=&quot;3&quot; unique_id=&quot;10006&quot;&gt;&lt;property id=&quot;20148&quot; value=&quot;5&quot;/&gt;&lt;property id=&quot;20300&quot; value=&quot;Slide 3&quot;/&gt;&lt;property id=&quot;20307&quot; value=&quot;355&quot;/&gt;&lt;/object&gt;&lt;object type=&quot;3&quot; unique_id=&quot;10007&quot;&gt;&lt;property id=&quot;20148&quot; value=&quot;5&quot;/&gt;&lt;property id=&quot;20300&quot; value=&quot;Slide 4&quot;/&gt;&lt;property id=&quot;20307&quot; value=&quot;335&quot;/&gt;&lt;/object&gt;&lt;object type=&quot;3&quot; unique_id=&quot;10008&quot;&gt;&lt;property id=&quot;20148&quot; value=&quot;5&quot;/&gt;&lt;property id=&quot;20300&quot; value=&quot;Slide 5&quot;/&gt;&lt;property id=&quot;20307&quot; value=&quot;356&quot;/&gt;&lt;/object&gt;&lt;object type=&quot;3&quot; unique_id=&quot;10009&quot;&gt;&lt;property id=&quot;20148&quot; value=&quot;5&quot;/&gt;&lt;property id=&quot;20300&quot; value=&quot;Slide 6&quot;/&gt;&lt;property id=&quot;20307&quot; value=&quot;372&quot;/&gt;&lt;/object&gt;&lt;object type=&quot;3&quot; unique_id=&quot;10010&quot;&gt;&lt;property id=&quot;20148&quot; value=&quot;5&quot;/&gt;&lt;property id=&quot;20300&quot; value=&quot;Slide 7&quot;/&gt;&lt;property id=&quot;20307&quot; value=&quot;384&quot;/&gt;&lt;/object&gt;&lt;object type=&quot;3&quot; unique_id=&quot;10011&quot;&gt;&lt;property id=&quot;20148&quot; value=&quot;5&quot;/&gt;&lt;property id=&quot;20300&quot; value=&quot;Slide 8&quot;/&gt;&lt;property id=&quot;20307&quot; value=&quot;380&quot;/&gt;&lt;/object&gt;&lt;object type=&quot;3&quot; unique_id=&quot;10012&quot;&gt;&lt;property id=&quot;20148&quot; value=&quot;5&quot;/&gt;&lt;property id=&quot;20300&quot; value=&quot;Slide 9&quot;/&gt;&lt;property id=&quot;20307&quot; value=&quot;381&quot;/&gt;&lt;/object&gt;&lt;object type=&quot;3&quot; unique_id=&quot;10013&quot;&gt;&lt;property id=&quot;20148&quot; value=&quot;5&quot;/&gt;&lt;property id=&quot;20300&quot; value=&quot;Slide 10&quot;/&gt;&lt;property id=&quot;20307&quot; value=&quot;371&quot;/&gt;&lt;/object&gt;&lt;object type=&quot;3&quot; unique_id=&quot;10014&quot;&gt;&lt;property id=&quot;20148&quot; value=&quot;5&quot;/&gt;&lt;property id=&quot;20300&quot; value=&quot;Slide 11&quot;/&gt;&lt;property id=&quot;20307&quot; value=&quot;376&quot;/&gt;&lt;/object&gt;&lt;object type=&quot;3&quot; unique_id=&quot;10015&quot;&gt;&lt;property id=&quot;20148&quot; value=&quot;5&quot;/&gt;&lt;property id=&quot;20300&quot; value=&quot;Slide 12&quot;/&gt;&lt;property id=&quot;20307&quot; value=&quot;377&quot;/&gt;&lt;/object&gt;&lt;object type=&quot;3&quot; unique_id=&quot;10016&quot;&gt;&lt;property id=&quot;20148&quot; value=&quot;5&quot;/&gt;&lt;property id=&quot;20300&quot; value=&quot;Slide 13&quot;/&gt;&lt;property id=&quot;20307&quot; value=&quot;378&quot;/&gt;&lt;/object&gt;&lt;object type=&quot;3&quot; unique_id=&quot;10017&quot;&gt;&lt;property id=&quot;20148&quot; value=&quot;5&quot;/&gt;&lt;property id=&quot;20300&quot; value=&quot;Slide 14&quot;/&gt;&lt;property id=&quot;20307&quot; value=&quot;382&quot;/&gt;&lt;/object&gt;&lt;object type=&quot;3&quot; unique_id=&quot;10018&quot;&gt;&lt;property id=&quot;20148&quot; value=&quot;5&quot;/&gt;&lt;property id=&quot;20300&quot; value=&quot;Slide 15&quot;/&gt;&lt;property id=&quot;20307&quot; value=&quot;383&quot;/&gt;&lt;/object&gt;&lt;object type=&quot;3&quot; unique_id=&quot;10019&quot;&gt;&lt;property id=&quot;20148&quot; value=&quot;5&quot;/&gt;&lt;property id=&quot;20300&quot; value=&quot;Slide 16&quot;/&gt;&lt;property id=&quot;20307&quot; value=&quot;370&quot;/&gt;&lt;/object&gt;&lt;object type=&quot;3&quot; unique_id=&quot;10020&quot;&gt;&lt;property id=&quot;20148&quot; value=&quot;5&quot;/&gt;&lt;property id=&quot;20300&quot; value=&quot;Slide 17&quot;/&gt;&lt;property id=&quot;20307&quot; value=&quot;342&quot;/&gt;&lt;/object&gt;&lt;object type=&quot;3&quot; unique_id=&quot;10021&quot;&gt;&lt;property id=&quot;20148&quot; value=&quot;5&quot;/&gt;&lt;property id=&quot;20300&quot; value=&quot;Slide 18&quot;/&gt;&lt;property id=&quot;20307&quot; value=&quot;362&quot;/&gt;&lt;/object&gt;&lt;object type=&quot;3&quot; unique_id=&quot;10022&quot;&gt;&lt;property id=&quot;20148&quot; value=&quot;5&quot;/&gt;&lt;property id=&quot;20300&quot; value=&quot;Slide 19 - &amp;quot; Hµm sè  y = mx + 5 ( m lµ tham sè) lµ hµm sè bËc nhÊt khi: &amp;quot;&quot;/&gt;&lt;property id=&quot;20307&quot; value=&quot;363&quot;/&gt;&lt;/object&gt;&lt;object type=&quot;3&quot; unique_id=&quot;10023&quot;&gt;&lt;property id=&quot;20148&quot; value=&quot;5&quot;/&gt;&lt;property id=&quot;20300&quot; value=&quot;Slide 20 - &amp;quot;Hµm sè  y = f(x) = (m – 2)x  + 1 &amp;#x0D;&amp;#x0A;(m lµ tham sè) kh«ng  lµ hµm sè bËc nhÊt khi:&amp;quot;&quot;/&gt;&lt;property id=&quot;20307&quot; value=&quot;364&quot;/&gt;&lt;/object&gt;&lt;object type=&quot;3&quot; unique_id=&quot;10024&quot;&gt;&lt;property id=&quot;20148&quot; value=&quot;5&quot;/&gt;&lt;property id=&quot;20300&quot; value=&quot;Slide 21 - &amp;quot;Hµm sè bËc nhÊt: &amp;#x0D;&amp;#x0A;y = (m – 4)x – m + 1 (m lµ tham sè ) &amp;#x0D;&amp;#x0A;nghÞch biÕn trªn R khi:&amp;quot;&quot;/&gt;&lt;property id=&quot;20307&quot; value=&quot;365&quot;/&gt;&lt;/object&gt;&lt;object type=&quot;3&quot; unique_id=&quot;10025&quot;&gt;&lt;property id=&quot;20148&quot; value=&quot;5&quot;/&gt;&lt;property id=&quot;20300&quot; value=&quot;Slide 22 - &amp;quot;Hµm sè bËc nhÊt: &amp;#x0D;&amp;#x0A;y = (6 – m)x – 2m (m lµ tham sè) &amp;#x0D;&amp;#x0A;®ång biÕn  trªn R khi:&amp;#x0D;&amp;#x0A;&amp;quot;&quot;/&gt;&lt;property id=&quot;20307&quot; value=&quot;366&quot;/&gt;&lt;/object&gt;&lt;object type=&quot;3&quot; unique_id=&quot;10026&quot;&gt;&lt;property id=&quot;20148&quot; value=&quot;5&quot;/&gt;&lt;property id=&quot;20300&quot; value=&quot;Slide 23 - &amp;quot;Cho y = f(x) = -7x + 5 vµ  hai sè &amp;#x0D;&amp;#x0A;a, b mµ a &amp;lt; b kÕt qu¶ so s¸nh &amp;#x0D;&amp;#x0A;f(a) vµ f(b) lµ?&amp;quot;&quot;/&gt;&lt;property id=&quot;20307&quot; value=&quot;367&quot;/&gt;&lt;/object&gt;&lt;object type=&quot;3&quot; unique_id=&quot;10027&quot;&gt;&lt;property id=&quot;20148&quot; value=&quot;5&quot;/&gt;&lt;property id=&quot;20300&quot; value=&quot;Slide 24&quot;/&gt;&lt;property id=&quot;20307&quot; value=&quot;374&quot;/&gt;&lt;/object&gt;&lt;object type=&quot;3&quot; unique_id=&quot;10028&quot;&gt;&lt;property id=&quot;20148&quot; value=&quot;5&quot;/&gt;&lt;property id=&quot;20300&quot; value=&quot;Slide 25&quot;/&gt;&lt;property id=&quot;20307&quot; value=&quot;375&quot;/&gt;&lt;/object&gt;&lt;object type=&quot;3&quot; unique_id=&quot;10029&quot;&gt;&lt;property id=&quot;20148&quot; value=&quot;5&quot;/&gt;&lt;property id=&quot;20300&quot; value=&quot;Slide 26&quot;/&gt;&lt;property id=&quot;20307&quot; value=&quot;354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C:\Drivers\1990132446.mp3"/>
  <p:tag name="PPSNARRATION" val="13,1859771819,C:\Users\a\Downloads\lien he giua day 123_pptx\Media.ppcx"/>
  <p:tag name="HTML_SHAPEINFO" val="&lt;SlideThumbPath val=&quot;Slide2.PNG&quot;/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AUDIO_BITRATE" val="0"/>
  <p:tag name="PPSNARRATION" val="24,1588042338,F:\elearning\nhan hoa 2011- 2012\do lai\Tiet 21 - HAM SO BAC NHAT\Media.ppcx"/>
</p:tagLst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977098</TotalTime>
  <Words>1243</Words>
  <Application>Microsoft Office PowerPoint</Application>
  <PresentationFormat>On-screen Show (4:3)</PresentationFormat>
  <Paragraphs>183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Slipstream</vt:lpstr>
      <vt:lpstr>CorelDRAW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hoai</dc:creator>
  <cp:lastModifiedBy>Admin</cp:lastModifiedBy>
  <cp:revision>480</cp:revision>
  <dcterms:created xsi:type="dcterms:W3CDTF">2005-12-07T16:14:34Z</dcterms:created>
  <dcterms:modified xsi:type="dcterms:W3CDTF">2020-11-14T01:01:49Z</dcterms:modified>
</cp:coreProperties>
</file>